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03" r:id="rId3"/>
    <p:sldId id="304" r:id="rId4"/>
    <p:sldId id="306" r:id="rId5"/>
    <p:sldId id="307" r:id="rId6"/>
    <p:sldId id="292" r:id="rId7"/>
    <p:sldId id="298" r:id="rId8"/>
    <p:sldId id="305" r:id="rId9"/>
    <p:sldId id="300" r:id="rId10"/>
    <p:sldId id="301" r:id="rId11"/>
    <p:sldId id="302" r:id="rId12"/>
    <p:sldId id="308" r:id="rId13"/>
    <p:sldId id="309" r:id="rId14"/>
    <p:sldId id="311" r:id="rId15"/>
    <p:sldId id="312" r:id="rId16"/>
    <p:sldId id="313" r:id="rId17"/>
    <p:sldId id="310" r:id="rId18"/>
    <p:sldId id="314" r:id="rId19"/>
    <p:sldId id="315" r:id="rId20"/>
    <p:sldId id="289" r:id="rId21"/>
    <p:sldId id="25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94660"/>
  </p:normalViewPr>
  <p:slideViewPr>
    <p:cSldViewPr snapToGrid="0">
      <p:cViewPr varScale="1">
        <p:scale>
          <a:sx n="87" d="100"/>
          <a:sy n="87" d="100"/>
        </p:scale>
        <p:origin x="3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E7EE0A-79AF-479D-B31D-A3D6FDEE6AEB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0A5E5-C227-4A71-B692-4B2DA8390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162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10AA-F949-4D89-ACD0-37F27EE22C08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DB37-85EB-4133-AEB7-EA0FFBF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14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10AA-F949-4D89-ACD0-37F27EE22C08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DB37-85EB-4133-AEB7-EA0FFBF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56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10AA-F949-4D89-ACD0-37F27EE22C08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DB37-85EB-4133-AEB7-EA0FFBF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83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10AA-F949-4D89-ACD0-37F27EE22C08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DB37-85EB-4133-AEB7-EA0FFBF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05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10AA-F949-4D89-ACD0-37F27EE22C08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DB37-85EB-4133-AEB7-EA0FFBF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220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10AA-F949-4D89-ACD0-37F27EE22C08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DB37-85EB-4133-AEB7-EA0FFBF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32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10AA-F949-4D89-ACD0-37F27EE22C08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DB37-85EB-4133-AEB7-EA0FFBF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24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10AA-F949-4D89-ACD0-37F27EE22C08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DB37-85EB-4133-AEB7-EA0FFBF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08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10AA-F949-4D89-ACD0-37F27EE22C08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DB37-85EB-4133-AEB7-EA0FFBF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299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10AA-F949-4D89-ACD0-37F27EE22C08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DB37-85EB-4133-AEB7-EA0FFBF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72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10AA-F949-4D89-ACD0-37F27EE22C08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DB37-85EB-4133-AEB7-EA0FFBF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12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A10AA-F949-4D89-ACD0-37F27EE22C08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6DB37-85EB-4133-AEB7-EA0FFBF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79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api.flutter.dev/flutter/dart-async/Stream-class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pub.dev/packages/gamepads" TargetMode="External"/><Relationship Id="rId3" Type="http://schemas.openxmlformats.org/officeDocument/2006/relationships/hyperlink" Target="https://pub.dev/documentation/battery_plus" TargetMode="External"/><Relationship Id="rId7" Type="http://schemas.openxmlformats.org/officeDocument/2006/relationships/hyperlink" Target="https://medium.com/flutter-community/flutter-stream-basics-for-beginners-eda23e44e32f" TargetMode="External"/><Relationship Id="rId2" Type="http://schemas.openxmlformats.org/officeDocument/2006/relationships/hyperlink" Target="https://pub.dev/packages/sensors_plu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pi.flutter.dev/flutter/dart-async/Stream-class.html" TargetMode="External"/><Relationship Id="rId5" Type="http://schemas.openxmlformats.org/officeDocument/2006/relationships/hyperlink" Target="https://api.flutter.dev/flutter/widgets/State/initState.html" TargetMode="External"/><Relationship Id="rId4" Type="http://schemas.openxmlformats.org/officeDocument/2006/relationships/hyperlink" Target="https://docs.flutter.dev/cookbook/design/orientation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api.flutter.dev/flutter/widgets/State/dispose.html" TargetMode="External"/><Relationship Id="rId3" Type="http://schemas.openxmlformats.org/officeDocument/2006/relationships/hyperlink" Target="https://api.flutter.dev/flutter/widgets/State/build.html" TargetMode="External"/><Relationship Id="rId7" Type="http://schemas.openxmlformats.org/officeDocument/2006/relationships/hyperlink" Target="https://api.flutter.dev/flutter/widgets/State/didUpdateWidget.html" TargetMode="External"/><Relationship Id="rId2" Type="http://schemas.openxmlformats.org/officeDocument/2006/relationships/hyperlink" Target="https://api.flutter.dev/flutter/widgets/State-clas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pi.flutter.dev/flutter/widgets/State/initState.html" TargetMode="External"/><Relationship Id="rId5" Type="http://schemas.openxmlformats.org/officeDocument/2006/relationships/hyperlink" Target="https://api.flutter.dev/flutter/dart-async/Stream-class.html" TargetMode="External"/><Relationship Id="rId4" Type="http://schemas.openxmlformats.org/officeDocument/2006/relationships/hyperlink" Target="https://api.flutter.dev/flutter/foundation/ChangeNotifier-class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Fq5zNPJufD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Cosc</a:t>
            </a:r>
            <a:r>
              <a:rPr lang="en-US" dirty="0"/>
              <a:t> 4735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Flutter</a:t>
            </a:r>
          </a:p>
          <a:p>
            <a:r>
              <a:rPr lang="en-US"/>
              <a:t>sensors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980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remove subscriptions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BA3DF-7999-988F-89C5-62D512DFF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the dispose() method cancel each subscription.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3B3A24-191B-7A3D-08DE-410214975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245" y="2489082"/>
            <a:ext cx="6575702" cy="229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80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battery_plus</a:t>
            </a:r>
            <a:r>
              <a:rPr lang="en-US" dirty="0"/>
              <a:t> 7.0.0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battery state, charging or not charging from the listener.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can also get addition information</a:t>
            </a:r>
          </a:p>
          <a:p>
            <a:pPr lvl="1"/>
            <a:r>
              <a:rPr lang="en-US" dirty="0"/>
              <a:t>first get an instance of the battery.</a:t>
            </a:r>
          </a:p>
          <a:p>
            <a:pPr lvl="1"/>
            <a:r>
              <a:rPr lang="en-US" dirty="0" err="1"/>
              <a:t>var</a:t>
            </a:r>
            <a:r>
              <a:rPr lang="en-US" dirty="0"/>
              <a:t> battery = Battery();</a:t>
            </a:r>
          </a:p>
          <a:p>
            <a:pPr lvl="1"/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dirty="0" err="1"/>
              <a:t>batteryLevel</a:t>
            </a:r>
            <a:r>
              <a:rPr lang="en-US" dirty="0"/>
              <a:t> = await _</a:t>
            </a:r>
            <a:r>
              <a:rPr lang="en-US" dirty="0" err="1"/>
              <a:t>battery.batteryLevel</a:t>
            </a:r>
            <a:r>
              <a:rPr lang="en-US" dirty="0"/>
              <a:t>;  //for the battery level</a:t>
            </a:r>
          </a:p>
          <a:p>
            <a:pPr lvl="2"/>
            <a:r>
              <a:rPr lang="en-US" dirty="0" err="1"/>
              <a:t>ie</a:t>
            </a:r>
            <a:r>
              <a:rPr lang="en-US" dirty="0"/>
              <a:t> 70% left,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94C5AA-208B-4C98-0822-8A4B756F7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388" y="2229397"/>
            <a:ext cx="5334744" cy="17718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412216-5589-E575-9B31-7BEA01D17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666" y="584273"/>
            <a:ext cx="3524742" cy="96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901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006A90-54F9-27B0-F039-0DB9B385E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Finally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95FB2B-1929-89A5-3171-05E0A8F611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Now what?</a:t>
            </a:r>
          </a:p>
          <a:p>
            <a:r>
              <a:rPr lang="en-US" dirty="0"/>
              <a:t>What you do with the information is up to you.</a:t>
            </a:r>
          </a:p>
          <a:p>
            <a:r>
              <a:rPr lang="en-US" dirty="0"/>
              <a:t>You can make games based on tilt of the phone</a:t>
            </a:r>
          </a:p>
          <a:p>
            <a:r>
              <a:rPr lang="en-US" dirty="0"/>
              <a:t>compass from magnetometer</a:t>
            </a:r>
          </a:p>
          <a:p>
            <a:r>
              <a:rPr lang="en-US" dirty="0"/>
              <a:t>measure how hard you throw your phone across the room?</a:t>
            </a:r>
          </a:p>
        </p:txBody>
      </p:sp>
      <p:pic>
        <p:nvPicPr>
          <p:cNvPr id="8" name="Content Placeholder 7" descr="A screenshot of a phone&#10;&#10;AI-generated content may be incorrect.">
            <a:extLst>
              <a:ext uri="{FF2B5EF4-FFF2-40B4-BE49-F238E27FC236}">
                <a16:creationId xmlns:a16="http://schemas.microsoft.com/office/drawing/2014/main" id="{16BE32F1-1B78-0599-723D-857910F55F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721" y="489795"/>
            <a:ext cx="2701048" cy="6003080"/>
          </a:xfrm>
        </p:spPr>
      </p:pic>
    </p:spTree>
    <p:extLst>
      <p:ext uri="{BB962C8B-B14F-4D97-AF65-F5344CB8AC3E}">
        <p14:creationId xmlns:p14="http://schemas.microsoft.com/office/powerpoint/2010/main" val="462661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80EE2EA-AFDD-A492-4D9A-2024726D7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keyboard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78FFEA-4A28-DBA6-875F-58274450C6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talk about touch/gestures in drawing lecture.</a:t>
            </a:r>
          </a:p>
        </p:txBody>
      </p:sp>
    </p:spTree>
    <p:extLst>
      <p:ext uri="{BB962C8B-B14F-4D97-AF65-F5344CB8AC3E}">
        <p14:creationId xmlns:p14="http://schemas.microsoft.com/office/powerpoint/2010/main" val="3172808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5619A9-8DAB-BFE5-9B27-B31686674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key "presses"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89FA2E-8DA6-B6BB-4691-E1104C6D12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167880" cy="4351338"/>
          </a:xfrm>
        </p:spPr>
        <p:txBody>
          <a:bodyPr/>
          <a:lstStyle/>
          <a:p>
            <a:r>
              <a:rPr lang="en-US" dirty="0"/>
              <a:t>there are a couple of way to do this, but the easiest, use the Focus widget.</a:t>
            </a:r>
          </a:p>
          <a:p>
            <a:pPr lvl="1"/>
            <a:r>
              <a:rPr lang="en-US" dirty="0" err="1"/>
              <a:t>onKeyEvent</a:t>
            </a:r>
            <a:r>
              <a:rPr lang="en-US" dirty="0"/>
              <a:t>: (node, event) {}</a:t>
            </a:r>
          </a:p>
          <a:p>
            <a:pPr lvl="1"/>
            <a:r>
              <a:rPr lang="en-US" dirty="0"/>
              <a:t>autofocus: true,  (if can't get focus itself)</a:t>
            </a:r>
          </a:p>
          <a:p>
            <a:pPr lvl="1"/>
            <a:r>
              <a:rPr lang="en-US" dirty="0" err="1"/>
              <a:t>focusNode</a:t>
            </a:r>
            <a:r>
              <a:rPr lang="en-US" dirty="0"/>
              <a:t>: _</a:t>
            </a:r>
            <a:r>
              <a:rPr lang="en-US" dirty="0" err="1"/>
              <a:t>focusNode</a:t>
            </a:r>
            <a:r>
              <a:rPr lang="en-US" dirty="0"/>
              <a:t>,   (again widget can't)</a:t>
            </a:r>
          </a:p>
          <a:p>
            <a:pPr lvl="1"/>
            <a:r>
              <a:rPr lang="en-US" dirty="0"/>
              <a:t>child:  this is widget (set of widgets) you want keystrokes from.</a:t>
            </a:r>
          </a:p>
          <a:p>
            <a:endParaRPr lang="en-US" dirty="0"/>
          </a:p>
        </p:txBody>
      </p:sp>
      <p:pic>
        <p:nvPicPr>
          <p:cNvPr id="9" name="Content Placeholder 8" descr="A screen shot of a computer&#10;&#10;AI-generated content may be incorrect.">
            <a:extLst>
              <a:ext uri="{FF2B5EF4-FFF2-40B4-BE49-F238E27FC236}">
                <a16:creationId xmlns:a16="http://schemas.microsoft.com/office/drawing/2014/main" id="{CAD25C23-6942-A87A-4758-5C7975176B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615" y="1825625"/>
            <a:ext cx="2661010" cy="4351338"/>
          </a:xfrm>
        </p:spPr>
      </p:pic>
    </p:spTree>
    <p:extLst>
      <p:ext uri="{BB962C8B-B14F-4D97-AF65-F5344CB8AC3E}">
        <p14:creationId xmlns:p14="http://schemas.microsoft.com/office/powerpoint/2010/main" val="965391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0C9C9-3D03-A19F-D3AF-4B0A85FF5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E66BF-29EB-71F8-B797-8B91130DB4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note</a:t>
            </a:r>
          </a:p>
          <a:p>
            <a:pPr lvl="1"/>
            <a:r>
              <a:rPr lang="en-US" dirty="0"/>
              <a:t>some devices are harder to get keyboard input from then others</a:t>
            </a:r>
          </a:p>
          <a:p>
            <a:pPr lvl="1"/>
            <a:r>
              <a:rPr lang="en-US" dirty="0"/>
              <a:t>e.g. android, you need to get the keyboard showing, unless you a Bluetooth device.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B6ADC51-5968-C228-4DBD-990C9D6390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23340" y="2810503"/>
            <a:ext cx="5115639" cy="2381582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5A7B0E-8F42-B12C-CCC3-CCF4AB9BA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340" y="1421804"/>
            <a:ext cx="5113066" cy="103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905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146EA-DF0A-0EBD-7CA6-B8ECF572B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game devices and android.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7DF60E-616B-950C-E23E-C7366212E5D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Android treats most Bluetooth devices as version of a keyboard.</a:t>
            </a:r>
          </a:p>
          <a:p>
            <a:r>
              <a:rPr lang="en-US" dirty="0"/>
              <a:t>this example so works for my device</a:t>
            </a:r>
          </a:p>
        </p:txBody>
      </p:sp>
      <p:pic>
        <p:nvPicPr>
          <p:cNvPr id="12" name="Content Placeholder 11" descr="A white square with green border&#10;&#10;AI-generated content may be incorrect.">
            <a:extLst>
              <a:ext uri="{FF2B5EF4-FFF2-40B4-BE49-F238E27FC236}">
                <a16:creationId xmlns:a16="http://schemas.microsoft.com/office/drawing/2014/main" id="{6B563AC5-7653-1BDA-B5C8-F7CE55203B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992" y="626745"/>
            <a:ext cx="2712286" cy="6028056"/>
          </a:xfrm>
        </p:spPr>
      </p:pic>
      <p:pic>
        <p:nvPicPr>
          <p:cNvPr id="9" name="Picture 8" descr="A black video game controller with buttons and a red light&#10;&#10;AI-generated content may be incorrect.">
            <a:extLst>
              <a:ext uri="{FF2B5EF4-FFF2-40B4-BE49-F238E27FC236}">
                <a16:creationId xmlns:a16="http://schemas.microsoft.com/office/drawing/2014/main" id="{C46295C9-FA07-BEB1-7C01-6B71223EE7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16960"/>
            <a:ext cx="3498181" cy="161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755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C8CE9-6A8E-B770-9C09-D3E54D1C2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gamepads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CDC591-5E47-9B0A-DA81-7B5E186664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game devices like controllers and Bluetooth devices</a:t>
            </a:r>
          </a:p>
        </p:txBody>
      </p:sp>
    </p:spTree>
    <p:extLst>
      <p:ext uri="{BB962C8B-B14F-4D97-AF65-F5344CB8AC3E}">
        <p14:creationId xmlns:p14="http://schemas.microsoft.com/office/powerpoint/2010/main" val="3084376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5B01FB-C523-BA54-11C8-B20BE6C86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gamepads  plugin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8E6DCC-3542-1DF1-6558-F91729E3A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flutter doesn't currently have a native way to recognize controllers.</a:t>
            </a:r>
          </a:p>
          <a:p>
            <a:r>
              <a:rPr lang="en-US" dirty="0"/>
              <a:t>There is a gamepads plugin does seem to work.  It's still in beta v 0.1.9 as of writing.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for android, it requires you to add some Kotlin code to the android piece, which worked great. 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D62C6A-F32D-AEF3-5984-3BC50214A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197294"/>
            <a:ext cx="5439534" cy="129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87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8FB3A-3CFC-3D9B-DD47-E2BCBCC1A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gamepads  plugin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4604B-DD29-B174-A0CB-B35F933022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8346440" cy="4351338"/>
          </a:xfrm>
        </p:spPr>
        <p:txBody>
          <a:bodyPr/>
          <a:lstStyle/>
          <a:p>
            <a:r>
              <a:rPr lang="en-US" dirty="0"/>
              <a:t>It works by using a stream listen subscription object.  </a:t>
            </a:r>
          </a:p>
          <a:p>
            <a:pPr lvl="1"/>
            <a:r>
              <a:rPr lang="en-US" dirty="0"/>
              <a:t>can see multiple devices</a:t>
            </a:r>
          </a:p>
          <a:p>
            <a:r>
              <a:rPr lang="en-US" dirty="0"/>
              <a:t>I tested their example code for android and windows11 and it worked fine.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5" descr="A screen shot of a phone&#10;&#10;AI-generated content may be incorrect.">
            <a:extLst>
              <a:ext uri="{FF2B5EF4-FFF2-40B4-BE49-F238E27FC236}">
                <a16:creationId xmlns:a16="http://schemas.microsoft.com/office/drawing/2014/main" id="{642B194A-3B1D-1212-DE90-618E054FE6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751" y="1825625"/>
            <a:ext cx="1957857" cy="4351338"/>
          </a:xfrm>
        </p:spPr>
      </p:pic>
      <p:pic>
        <p:nvPicPr>
          <p:cNvPr id="8" name="Picture 7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61914FDB-FAE7-70B3-D95E-52ACD91E5D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20160"/>
            <a:ext cx="5051778" cy="20459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F87D7D-63D7-5E91-B779-49DD999E21D6}"/>
              </a:ext>
            </a:extLst>
          </p:cNvPr>
          <p:cNvSpPr txBox="1"/>
          <p:nvPr/>
        </p:nvSpPr>
        <p:spPr>
          <a:xfrm>
            <a:off x="1706880" y="6123543"/>
            <a:ext cx="299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win11 with Logitech gamepad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EB63E5-5CA7-8D30-8892-DFCA761FEB83}"/>
              </a:ext>
            </a:extLst>
          </p:cNvPr>
          <p:cNvSpPr txBox="1"/>
          <p:nvPr/>
        </p:nvSpPr>
        <p:spPr>
          <a:xfrm>
            <a:off x="8676640" y="6308209"/>
            <a:ext cx="3116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android with </a:t>
            </a:r>
            <a:r>
              <a:rPr lang="en-US" dirty="0" err="1"/>
              <a:t>fdefairy</a:t>
            </a:r>
            <a:r>
              <a:rPr lang="en-US" dirty="0"/>
              <a:t> controller</a:t>
            </a:r>
          </a:p>
        </p:txBody>
      </p:sp>
    </p:spTree>
    <p:extLst>
      <p:ext uri="{BB962C8B-B14F-4D97-AF65-F5344CB8AC3E}">
        <p14:creationId xmlns:p14="http://schemas.microsoft.com/office/powerpoint/2010/main" val="2669993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E091A-4FB8-9708-E5F5-885630220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A92AA-0BAD-D5A2-2FF1-D62EB997F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Stream</a:t>
            </a:r>
            <a:r>
              <a:rPr lang="en-US" dirty="0"/>
              <a:t> A source of asynchronous data events </a:t>
            </a:r>
          </a:p>
          <a:p>
            <a:pPr lvl="1"/>
            <a:r>
              <a:rPr lang="en-US" dirty="0"/>
              <a:t>A stream is like a pipe, you put a value on the one end and if there is a listener, then they will receive it.  </a:t>
            </a:r>
          </a:p>
          <a:p>
            <a:pPr lvl="2"/>
            <a:r>
              <a:rPr lang="en-US" dirty="0"/>
              <a:t>they can be multiple listeners, then all of them will receive the same data.</a:t>
            </a:r>
          </a:p>
          <a:p>
            <a:pPr lvl="1"/>
            <a:r>
              <a:rPr lang="en-US" dirty="0"/>
              <a:t>the .listen call returns a </a:t>
            </a:r>
            <a:r>
              <a:rPr lang="en-US" dirty="0" err="1"/>
              <a:t>streamSubscription</a:t>
            </a:r>
            <a:r>
              <a:rPr lang="en-US" dirty="0"/>
              <a:t> object.  </a:t>
            </a:r>
          </a:p>
          <a:p>
            <a:r>
              <a:rPr lang="en-US" dirty="0"/>
              <a:t>We can create a stream using a controller for this example</a:t>
            </a:r>
          </a:p>
          <a:p>
            <a:pPr marL="0" indent="0">
              <a:buNone/>
            </a:pPr>
            <a:r>
              <a:rPr lang="en-US" dirty="0" err="1"/>
              <a:t>StreamController</a:t>
            </a:r>
            <a:r>
              <a:rPr lang="en-US" dirty="0"/>
              <a:t>&lt;double&gt; controller = </a:t>
            </a:r>
            <a:r>
              <a:rPr lang="en-US" dirty="0" err="1"/>
              <a:t>StreamController</a:t>
            </a:r>
            <a:r>
              <a:rPr lang="en-US" dirty="0"/>
              <a:t>&lt;double&gt;();</a:t>
            </a:r>
          </a:p>
          <a:p>
            <a:pPr marL="0" indent="0">
              <a:buNone/>
            </a:pPr>
            <a:r>
              <a:rPr lang="en-US" dirty="0"/>
              <a:t>Stream </a:t>
            </a:r>
            <a:r>
              <a:rPr lang="en-US" dirty="0" err="1"/>
              <a:t>stream</a:t>
            </a:r>
            <a:r>
              <a:rPr lang="en-US" dirty="0"/>
              <a:t> = </a:t>
            </a:r>
            <a:r>
              <a:rPr lang="en-US" dirty="0" err="1"/>
              <a:t>controller.stream</a:t>
            </a:r>
            <a:r>
              <a:rPr lang="en-US" dirty="0"/>
              <a:t>;  //created a stream</a:t>
            </a:r>
          </a:p>
          <a:p>
            <a:pPr marL="0" indent="0">
              <a:buNone/>
            </a:pPr>
            <a:r>
              <a:rPr lang="en-US" dirty="0" err="1"/>
              <a:t>stream.listen</a:t>
            </a:r>
            <a:r>
              <a:rPr lang="en-US" dirty="0"/>
              <a:t>((value) {  log('Value is: $value'); });  //async</a:t>
            </a:r>
          </a:p>
          <a:p>
            <a:pPr marL="0" indent="0">
              <a:buNone/>
            </a:pPr>
            <a:r>
              <a:rPr lang="en-US" dirty="0"/>
              <a:t>…</a:t>
            </a:r>
          </a:p>
          <a:p>
            <a:pPr marL="0" indent="0">
              <a:buNone/>
            </a:pPr>
            <a:r>
              <a:rPr lang="en-US" dirty="0" err="1"/>
              <a:t>controller.add</a:t>
            </a:r>
            <a:r>
              <a:rPr lang="en-US" dirty="0"/>
              <a:t>(12);   //the above listener will be triggered.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821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https://pub.dev/packages/sensors_plus</a:t>
            </a:r>
            <a:r>
              <a:rPr lang="en-US" dirty="0"/>
              <a:t> </a:t>
            </a:r>
          </a:p>
          <a:p>
            <a:r>
              <a:rPr lang="en-US" dirty="0">
                <a:hlinkClick r:id="rId3"/>
              </a:rPr>
              <a:t>https://pub.dev/documentation/battery_plus</a:t>
            </a:r>
            <a:r>
              <a:rPr lang="en-US" dirty="0"/>
              <a:t> </a:t>
            </a:r>
          </a:p>
          <a:p>
            <a:r>
              <a:rPr lang="en-US" dirty="0">
                <a:hlinkClick r:id="rId4"/>
              </a:rPr>
              <a:t>https://docs.flutter.dev/cookbook/design/orientation</a:t>
            </a:r>
            <a:endParaRPr lang="en-US" dirty="0"/>
          </a:p>
          <a:p>
            <a:r>
              <a:rPr lang="en-US" dirty="0">
                <a:hlinkClick r:id="rId5"/>
              </a:rPr>
              <a:t>https://api.flutter.dev/flutter/widgets/State/initState.html</a:t>
            </a:r>
            <a:r>
              <a:rPr lang="en-US" dirty="0"/>
              <a:t> </a:t>
            </a:r>
          </a:p>
          <a:p>
            <a:r>
              <a:rPr lang="en-US" dirty="0">
                <a:hlinkClick r:id="rId6"/>
              </a:rPr>
              <a:t>https://api.flutter.dev/flutter/dart-async/Stream-class.html</a:t>
            </a:r>
            <a:r>
              <a:rPr lang="en-US" dirty="0"/>
              <a:t> </a:t>
            </a:r>
          </a:p>
          <a:p>
            <a:r>
              <a:rPr lang="en-US" dirty="0">
                <a:hlinkClick r:id="rId7"/>
              </a:rPr>
              <a:t>https://medium.com/flutter-community/flutter-stream-basics-for-beginners-eda23e44e32f</a:t>
            </a:r>
            <a:r>
              <a:rPr lang="en-US" dirty="0"/>
              <a:t>  </a:t>
            </a:r>
          </a:p>
          <a:p>
            <a:r>
              <a:rPr lang="en-US" dirty="0">
                <a:hlinkClick r:id="rId8"/>
              </a:rPr>
              <a:t>https://pub.dev/packages/gamepads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7285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4243388" y="1676400"/>
            <a:ext cx="1735137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5000" b="1">
                <a:latin typeface="Tahoma" panose="020B0604030504040204" pitchFamily="34" charset="0"/>
              </a:rPr>
              <a:t>Q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6054725" y="2044700"/>
            <a:ext cx="1735138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5000" b="1">
                <a:latin typeface="Tahoma" panose="020B0604030504040204" pitchFamily="34" charset="0"/>
              </a:rPr>
              <a:t>A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5334000" y="2679700"/>
            <a:ext cx="173513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0000" b="1">
                <a:latin typeface="Tahoma" panose="020B0604030504040204" pitchFamily="34" charset="0"/>
              </a:rPr>
              <a:t>&amp;</a:t>
            </a:r>
            <a:endParaRPr lang="en-US" altLang="en-US" sz="15000" b="1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8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utoUpdateAnimBg="0"/>
      <p:bldP spid="63491" grpId="0" autoUpdateAnimBg="0"/>
      <p:bldP spid="6349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E54E1-8208-DEB6-E7CE-C027144A6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26011-3BDC-5876-F093-99200D5A4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normally use a </a:t>
            </a:r>
            <a:r>
              <a:rPr lang="en-US" dirty="0" err="1"/>
              <a:t>StreamBuilder</a:t>
            </a:r>
            <a:r>
              <a:rPr lang="en-US" dirty="0"/>
              <a:t> in Flutter, which needs to be cancelled when the widget is removed.</a:t>
            </a:r>
          </a:p>
          <a:p>
            <a:r>
              <a:rPr lang="en-US" dirty="0"/>
              <a:t>The </a:t>
            </a:r>
            <a:r>
              <a:rPr lang="en-US" dirty="0" err="1"/>
              <a:t>subscriptionObject</a:t>
            </a:r>
            <a:r>
              <a:rPr lang="en-US" dirty="0"/>
              <a:t> can also be used to unsubscribe from the events, or to temporarily pause the events from the stream.</a:t>
            </a:r>
          </a:p>
          <a:p>
            <a:r>
              <a:rPr lang="en-US" dirty="0" err="1"/>
              <a:t>controller.cancel</a:t>
            </a:r>
            <a:r>
              <a:rPr lang="en-US" dirty="0"/>
              <a:t>()  will remove the listener.</a:t>
            </a:r>
          </a:p>
          <a:p>
            <a:pPr lvl="1"/>
            <a:r>
              <a:rPr lang="en-US" dirty="0"/>
              <a:t>its good practice to make sure you unsubscribe.</a:t>
            </a:r>
          </a:p>
          <a:p>
            <a:pPr lvl="1"/>
            <a:r>
              <a:rPr lang="en-US" dirty="0"/>
              <a:t>You can get an error for subscribing when you have already subscribed. </a:t>
            </a:r>
          </a:p>
          <a:p>
            <a:r>
              <a:rPr lang="en-US" dirty="0"/>
              <a:t>Besides the sensors, networking is almost all streams as well.</a:t>
            </a:r>
          </a:p>
        </p:txBody>
      </p:sp>
    </p:spTree>
    <p:extLst>
      <p:ext uri="{BB962C8B-B14F-4D97-AF65-F5344CB8AC3E}">
        <p14:creationId xmlns:p14="http://schemas.microsoft.com/office/powerpoint/2010/main" val="1454542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AE617-8384-1811-BB53-0B85CD240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Locking Screen Orientation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38D47-BB83-F917-1734-D650641CD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we are moving the phone around to check the sensors, likely a good time to think about locking the screen orientation.</a:t>
            </a:r>
          </a:p>
          <a:p>
            <a:r>
              <a:rPr lang="en-US" dirty="0"/>
              <a:t>import '</a:t>
            </a:r>
            <a:r>
              <a:rPr lang="en-US" dirty="0" err="1"/>
              <a:t>package:flutter</a:t>
            </a:r>
            <a:r>
              <a:rPr lang="en-US" dirty="0"/>
              <a:t>/</a:t>
            </a:r>
            <a:r>
              <a:rPr lang="en-US" dirty="0" err="1"/>
              <a:t>services.dart</a:t>
            </a:r>
            <a:r>
              <a:rPr lang="en-US" dirty="0"/>
              <a:t>';</a:t>
            </a:r>
          </a:p>
          <a:p>
            <a:r>
              <a:rPr lang="en-US" dirty="0"/>
              <a:t>give it an array of preferred, in our case, just </a:t>
            </a:r>
            <a:r>
              <a:rPr lang="en-US" dirty="0" err="1"/>
              <a:t>portraitUp</a:t>
            </a:r>
            <a:r>
              <a:rPr lang="en-US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7F4CC6-FF41-7CAB-8377-90A2C685C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1089" y="3865880"/>
            <a:ext cx="6216157" cy="28014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D7CCAD-FB2D-CD51-F53B-E8B990F28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800" y="4221992"/>
            <a:ext cx="3251951" cy="152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227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49134-AA25-8F9E-9BD3-6D23B36BB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initState</a:t>
            </a:r>
            <a:r>
              <a:rPr lang="en-US" dirty="0"/>
              <a:t>()  and dispose()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4A19D-9420-D13A-B4B8-F8CFBBA81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</a:t>
            </a:r>
            <a:r>
              <a:rPr lang="en-US" dirty="0">
                <a:hlinkClick r:id="rId2"/>
              </a:rPr>
              <a:t>State</a:t>
            </a:r>
            <a:r>
              <a:rPr lang="en-US" dirty="0"/>
              <a:t>'s </a:t>
            </a:r>
            <a:r>
              <a:rPr lang="en-US" dirty="0">
                <a:hlinkClick r:id="rId3"/>
              </a:rPr>
              <a:t>build</a:t>
            </a:r>
            <a:r>
              <a:rPr lang="en-US" dirty="0"/>
              <a:t> method depends on an object that can itself change state, for example a </a:t>
            </a:r>
            <a:r>
              <a:rPr lang="en-US" dirty="0" err="1">
                <a:hlinkClick r:id="rId4"/>
              </a:rPr>
              <a:t>ChangeNotifier</a:t>
            </a:r>
            <a:r>
              <a:rPr lang="en-US" dirty="0"/>
              <a:t> or </a:t>
            </a:r>
            <a:r>
              <a:rPr lang="en-US" dirty="0">
                <a:hlinkClick r:id="rId5"/>
              </a:rPr>
              <a:t>Stream</a:t>
            </a:r>
            <a:r>
              <a:rPr lang="en-US" dirty="0"/>
              <a:t>, or some other object to which one can subscribe to receive notifications, then be sure to subscribe and unsubscribe properly in </a:t>
            </a:r>
            <a:r>
              <a:rPr lang="en-US" dirty="0" err="1">
                <a:hlinkClick r:id="rId6"/>
              </a:rPr>
              <a:t>initState</a:t>
            </a:r>
            <a:r>
              <a:rPr lang="en-US" dirty="0"/>
              <a:t>, </a:t>
            </a:r>
            <a:r>
              <a:rPr lang="en-US" dirty="0" err="1">
                <a:hlinkClick r:id="rId7"/>
              </a:rPr>
              <a:t>didUpdateWidget</a:t>
            </a:r>
            <a:r>
              <a:rPr lang="en-US" dirty="0"/>
              <a:t>, and </a:t>
            </a:r>
            <a:r>
              <a:rPr lang="en-US" dirty="0">
                <a:hlinkClick r:id="rId8"/>
              </a:rPr>
              <a:t>dispose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@override void </a:t>
            </a:r>
            <a:r>
              <a:rPr lang="en-US" dirty="0" err="1"/>
              <a:t>initState</a:t>
            </a:r>
            <a:r>
              <a:rPr lang="en-US" dirty="0"/>
              <a:t>() {}  //called at the start of app widget</a:t>
            </a:r>
          </a:p>
          <a:p>
            <a:pPr marL="0" indent="0">
              <a:buNone/>
            </a:pPr>
            <a:r>
              <a:rPr lang="en-US" dirty="0"/>
              <a:t>@override void dispose() {} //when the widget is being destroyed.</a:t>
            </a:r>
          </a:p>
        </p:txBody>
      </p:sp>
    </p:spTree>
    <p:extLst>
      <p:ext uri="{BB962C8B-B14F-4D97-AF65-F5344CB8AC3E}">
        <p14:creationId xmlns:p14="http://schemas.microsoft.com/office/powerpoint/2010/main" val="190003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devices sensors Accelerometer, gyroscope, magnetometer, barometer, and battery.</a:t>
            </a:r>
          </a:p>
          <a:p>
            <a:r>
              <a:rPr lang="en-US" dirty="0"/>
              <a:t>	note, may not makes sense on some platforms.</a:t>
            </a:r>
          </a:p>
        </p:txBody>
      </p:sp>
    </p:spTree>
    <p:extLst>
      <p:ext uri="{BB962C8B-B14F-4D97-AF65-F5344CB8AC3E}">
        <p14:creationId xmlns:p14="http://schemas.microsoft.com/office/powerpoint/2010/main" val="3922674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911655"/>
            <a:ext cx="10515600" cy="4351338"/>
          </a:xfrm>
        </p:spPr>
        <p:txBody>
          <a:bodyPr/>
          <a:lstStyle/>
          <a:p>
            <a:r>
              <a:rPr lang="en-US" dirty="0"/>
              <a:t>We have access to via </a:t>
            </a:r>
            <a:r>
              <a:rPr lang="en-US" dirty="0" err="1"/>
              <a:t>sensors_plus</a:t>
            </a:r>
            <a:endParaRPr lang="en-US" dirty="0"/>
          </a:p>
          <a:p>
            <a:pPr lvl="1"/>
            <a:r>
              <a:rPr lang="en-US" dirty="0"/>
              <a:t>Accelerometer and </a:t>
            </a:r>
            <a:r>
              <a:rPr lang="en-US" dirty="0" err="1"/>
              <a:t>userAccelerometer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Gyrosope</a:t>
            </a:r>
            <a:endParaRPr lang="en-US" dirty="0"/>
          </a:p>
          <a:p>
            <a:pPr lvl="1"/>
            <a:r>
              <a:rPr lang="en-US" dirty="0"/>
              <a:t>Magnetometer</a:t>
            </a:r>
          </a:p>
          <a:p>
            <a:pPr lvl="1"/>
            <a:r>
              <a:rPr lang="en-US" dirty="0"/>
              <a:t>and battery information.</a:t>
            </a:r>
          </a:p>
          <a:p>
            <a:r>
              <a:rPr lang="en-US" dirty="0"/>
              <a:t>Accessing the sensors is straight forward</a:t>
            </a:r>
          </a:p>
          <a:p>
            <a:pPr lvl="1"/>
            <a:r>
              <a:rPr lang="en-US" dirty="0"/>
              <a:t>We initiate listeners for each sensor that we want.   Then the listener uses the </a:t>
            </a:r>
            <a:r>
              <a:rPr lang="en-US" dirty="0" err="1"/>
              <a:t>setState</a:t>
            </a:r>
            <a:r>
              <a:rPr lang="en-US" dirty="0"/>
              <a:t> to change values in our application.</a:t>
            </a:r>
          </a:p>
          <a:p>
            <a:pPr lvl="1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48382" y="5988734"/>
            <a:ext cx="87808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https://www.youtube.com/watch?v=Fq5zNPJufD0</a:t>
            </a:r>
            <a:r>
              <a:rPr lang="en-US" dirty="0"/>
              <a:t> </a:t>
            </a:r>
            <a:r>
              <a:rPr lang="en-US" dirty="0" err="1"/>
              <a:t>sensors_plus</a:t>
            </a:r>
            <a:r>
              <a:rPr lang="en-US" dirty="0"/>
              <a:t> package of week.  See iOS note as well.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FA9549-7FCE-0CDF-CF89-2C4496B9D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1017" y="1154189"/>
            <a:ext cx="3835400" cy="107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752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01408-70AF-14F4-D367-540B22BCA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96759-B008-6C6C-0406-251EA4F7252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Accelerometer events</a:t>
            </a:r>
          </a:p>
          <a:p>
            <a:pPr lvl="1"/>
            <a:r>
              <a:rPr lang="en-US" dirty="0" err="1"/>
              <a:t>event.x</a:t>
            </a:r>
            <a:r>
              <a:rPr lang="en-US" dirty="0"/>
              <a:t>, </a:t>
            </a:r>
            <a:r>
              <a:rPr lang="en-US" dirty="0" err="1"/>
              <a:t>event.y</a:t>
            </a:r>
            <a:r>
              <a:rPr lang="en-US" dirty="0"/>
              <a:t>, </a:t>
            </a:r>
            <a:r>
              <a:rPr lang="en-US" dirty="0" err="1"/>
              <a:t>event.z</a:t>
            </a:r>
            <a:endParaRPr lang="en-US" dirty="0"/>
          </a:p>
          <a:p>
            <a:pPr lvl="2"/>
            <a:r>
              <a:rPr lang="en-US" dirty="0"/>
              <a:t>if holding the phone upright, y will be ~9.8 (gravity)</a:t>
            </a:r>
          </a:p>
          <a:p>
            <a:r>
              <a:rPr lang="en-US" dirty="0" err="1"/>
              <a:t>userAccelerometer</a:t>
            </a:r>
            <a:r>
              <a:rPr lang="en-US" dirty="0"/>
              <a:t> events</a:t>
            </a:r>
          </a:p>
          <a:p>
            <a:pPr lvl="1"/>
            <a:r>
              <a:rPr lang="en-US" dirty="0" err="1"/>
              <a:t>event.x</a:t>
            </a:r>
            <a:r>
              <a:rPr lang="en-US" dirty="0"/>
              <a:t>, </a:t>
            </a:r>
            <a:r>
              <a:rPr lang="en-US" dirty="0" err="1"/>
              <a:t>event.y</a:t>
            </a:r>
            <a:r>
              <a:rPr lang="en-US" dirty="0"/>
              <a:t>, </a:t>
            </a:r>
            <a:r>
              <a:rPr lang="en-US" dirty="0" err="1"/>
              <a:t>event.z</a:t>
            </a:r>
            <a:endParaRPr lang="en-US" dirty="0"/>
          </a:p>
          <a:p>
            <a:pPr lvl="1"/>
            <a:r>
              <a:rPr lang="en-US" dirty="0"/>
              <a:t>same as Accelerometer but doesn't count gravity.</a:t>
            </a:r>
          </a:p>
          <a:p>
            <a:r>
              <a:rPr lang="en-US" dirty="0"/>
              <a:t>Gyroscope</a:t>
            </a:r>
          </a:p>
          <a:p>
            <a:pPr lvl="1"/>
            <a:r>
              <a:rPr lang="en-US" dirty="0" err="1"/>
              <a:t>event.x</a:t>
            </a:r>
            <a:r>
              <a:rPr lang="en-US" dirty="0"/>
              <a:t>, </a:t>
            </a:r>
            <a:r>
              <a:rPr lang="en-US" dirty="0" err="1"/>
              <a:t>event.y</a:t>
            </a:r>
            <a:r>
              <a:rPr lang="en-US" dirty="0"/>
              <a:t>. </a:t>
            </a:r>
            <a:r>
              <a:rPr lang="en-US" dirty="0" err="1"/>
              <a:t>event.z</a:t>
            </a:r>
            <a:endParaRPr lang="en-US" dirty="0"/>
          </a:p>
          <a:p>
            <a:pPr lvl="1"/>
            <a:r>
              <a:rPr lang="en-US" dirty="0"/>
              <a:t>represent how the orientation, </a:t>
            </a:r>
            <a:r>
              <a:rPr lang="en-US" dirty="0" err="1"/>
              <a:t>ie</a:t>
            </a:r>
            <a:r>
              <a:rPr lang="en-US" dirty="0"/>
              <a:t> the tilt, of phone is changing.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9BD1A1-2B44-8BC9-6171-8B61E2606FF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Magnetometer events</a:t>
            </a:r>
          </a:p>
          <a:p>
            <a:pPr lvl="1"/>
            <a:r>
              <a:rPr lang="en-US" dirty="0" err="1"/>
              <a:t>event.x</a:t>
            </a:r>
            <a:r>
              <a:rPr lang="en-US" dirty="0"/>
              <a:t>, </a:t>
            </a:r>
            <a:r>
              <a:rPr lang="en-US" dirty="0" err="1"/>
              <a:t>event.y</a:t>
            </a:r>
            <a:r>
              <a:rPr lang="en-US" dirty="0"/>
              <a:t>, </a:t>
            </a:r>
            <a:r>
              <a:rPr lang="en-US" dirty="0" err="1"/>
              <a:t>event.z</a:t>
            </a:r>
            <a:endParaRPr lang="en-US" dirty="0"/>
          </a:p>
          <a:p>
            <a:pPr lvl="1"/>
            <a:r>
              <a:rPr lang="en-US" dirty="0"/>
              <a:t>Measures the ambient geomagnetic field for all three physical axes.  good for compasses. </a:t>
            </a:r>
          </a:p>
          <a:p>
            <a:r>
              <a:rPr lang="en-US" dirty="0"/>
              <a:t>Barometer events</a:t>
            </a:r>
          </a:p>
          <a:p>
            <a:pPr lvl="1"/>
            <a:r>
              <a:rPr lang="en-US" dirty="0" err="1"/>
              <a:t>event.pressure</a:t>
            </a:r>
            <a:r>
              <a:rPr lang="en-US" dirty="0"/>
              <a:t>, </a:t>
            </a:r>
            <a:r>
              <a:rPr lang="en-US" dirty="0" err="1"/>
              <a:t>event.timestamp</a:t>
            </a:r>
            <a:endParaRPr lang="en-US" dirty="0"/>
          </a:p>
          <a:p>
            <a:pPr lvl="1"/>
            <a:r>
              <a:rPr lang="en-US" dirty="0"/>
              <a:t>Measures the ambient air pressure in </a:t>
            </a:r>
            <a:r>
              <a:rPr lang="en-US" dirty="0" err="1"/>
              <a:t>hPa</a:t>
            </a:r>
            <a:r>
              <a:rPr lang="en-US" dirty="0"/>
              <a:t> or mbar.</a:t>
            </a:r>
          </a:p>
        </p:txBody>
      </p:sp>
    </p:spTree>
    <p:extLst>
      <p:ext uri="{BB962C8B-B14F-4D97-AF65-F5344CB8AC3E}">
        <p14:creationId xmlns:p14="http://schemas.microsoft.com/office/powerpoint/2010/main" val="3903112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listeners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</a:t>
            </a:r>
            <a:r>
              <a:rPr lang="en-US" dirty="0" err="1"/>
              <a:t>initState</a:t>
            </a:r>
            <a:r>
              <a:rPr lang="en-US" dirty="0"/>
              <a:t>() for the "main" widget, </a:t>
            </a:r>
          </a:p>
          <a:p>
            <a:pPr lvl="1"/>
            <a:r>
              <a:rPr lang="en-US" dirty="0"/>
              <a:t>using an array </a:t>
            </a:r>
            <a:r>
              <a:rPr lang="en-US" dirty="0" err="1"/>
              <a:t>StreamSubscriptions</a:t>
            </a:r>
            <a:r>
              <a:rPr lang="en-US" dirty="0"/>
              <a:t>  </a:t>
            </a:r>
          </a:p>
          <a:p>
            <a:pPr lvl="1"/>
            <a:r>
              <a:rPr lang="en-US" dirty="0"/>
              <a:t>add each listener that we want to subscriber to and </a:t>
            </a:r>
            <a:r>
              <a:rPr lang="en-US" dirty="0" err="1"/>
              <a:t>setState</a:t>
            </a:r>
            <a:r>
              <a:rPr lang="en-US" dirty="0"/>
              <a:t>() causes actions.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CC99EF-5482-B6BE-6AD5-B3533C690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940" y="3117263"/>
            <a:ext cx="6901579" cy="305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78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5370</TotalTime>
  <Words>1031</Words>
  <Application>Microsoft Office PowerPoint</Application>
  <PresentationFormat>Widescreen</PresentationFormat>
  <Paragraphs>119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Tahoma</vt:lpstr>
      <vt:lpstr>Office Theme</vt:lpstr>
      <vt:lpstr>Cosc 4735</vt:lpstr>
      <vt:lpstr>Stream</vt:lpstr>
      <vt:lpstr>Stream (2)</vt:lpstr>
      <vt:lpstr>Locking Screen Orientation</vt:lpstr>
      <vt:lpstr>initState()  and dispose()</vt:lpstr>
      <vt:lpstr>Sensors</vt:lpstr>
      <vt:lpstr>Sensors</vt:lpstr>
      <vt:lpstr>Sensors</vt:lpstr>
      <vt:lpstr>add listeners</vt:lpstr>
      <vt:lpstr>remove subscriptions</vt:lpstr>
      <vt:lpstr>battery_plus 7.0.0</vt:lpstr>
      <vt:lpstr>Finally</vt:lpstr>
      <vt:lpstr>keyboard</vt:lpstr>
      <vt:lpstr>getting key "presses"</vt:lpstr>
      <vt:lpstr>code</vt:lpstr>
      <vt:lpstr>Note game devices and android.</vt:lpstr>
      <vt:lpstr>gamepads</vt:lpstr>
      <vt:lpstr>gamepads  plugin</vt:lpstr>
      <vt:lpstr>gamepads  plugin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Cosc 4735</dc:title>
  <dc:creator>James S. Ward</dc:creator>
  <cp:lastModifiedBy>Jim Ward</cp:lastModifiedBy>
  <cp:revision>60</cp:revision>
  <dcterms:created xsi:type="dcterms:W3CDTF">2020-04-21T15:21:35Z</dcterms:created>
  <dcterms:modified xsi:type="dcterms:W3CDTF">2026-03-04T20:59:26Z</dcterms:modified>
</cp:coreProperties>
</file>