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1" r:id="rId5"/>
    <p:sldId id="262" r:id="rId6"/>
    <p:sldId id="257" r:id="rId7"/>
    <p:sldId id="263" r:id="rId8"/>
    <p:sldId id="264" r:id="rId9"/>
    <p:sldId id="265" r:id="rId10"/>
    <p:sldId id="266" r:id="rId11"/>
    <p:sldId id="267" r:id="rId12"/>
    <p:sldId id="268" r:id="rId13"/>
    <p:sldId id="270" r:id="rId14"/>
    <p:sldId id="269" r:id="rId15"/>
    <p:sldId id="273" r:id="rId16"/>
    <p:sldId id="274" r:id="rId17"/>
    <p:sldId id="275" r:id="rId18"/>
    <p:sldId id="279" r:id="rId19"/>
    <p:sldId id="276" r:id="rId20"/>
    <p:sldId id="277" r:id="rId21"/>
    <p:sldId id="278" r:id="rId22"/>
    <p:sldId id="281" r:id="rId23"/>
    <p:sldId id="280" r:id="rId24"/>
    <p:sldId id="282" r:id="rId25"/>
    <p:sldId id="271" r:id="rId26"/>
    <p:sldId id="283" r:id="rId27"/>
    <p:sldId id="284" r:id="rId28"/>
    <p:sldId id="272" r:id="rId29"/>
    <p:sldId id="285" r:id="rId30"/>
    <p:sldId id="258"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94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4232B3B-CDF4-4878-B6B5-D06DE204AEE7}" type="datetimeFigureOut">
              <a:rPr lang="en-US" smtClean="0"/>
              <a:t>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9C61FC-74C7-4824-9304-799F7FEAB86C}" type="slidenum">
              <a:rPr lang="en-US" smtClean="0"/>
              <a:t>‹#›</a:t>
            </a:fld>
            <a:endParaRPr lang="en-US"/>
          </a:p>
        </p:txBody>
      </p:sp>
    </p:spTree>
    <p:extLst>
      <p:ext uri="{BB962C8B-B14F-4D97-AF65-F5344CB8AC3E}">
        <p14:creationId xmlns:p14="http://schemas.microsoft.com/office/powerpoint/2010/main" val="283068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232B3B-CDF4-4878-B6B5-D06DE204AEE7}" type="datetimeFigureOut">
              <a:rPr lang="en-US" smtClean="0"/>
              <a:t>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9C61FC-74C7-4824-9304-799F7FEAB86C}" type="slidenum">
              <a:rPr lang="en-US" smtClean="0"/>
              <a:t>‹#›</a:t>
            </a:fld>
            <a:endParaRPr lang="en-US"/>
          </a:p>
        </p:txBody>
      </p:sp>
    </p:spTree>
    <p:extLst>
      <p:ext uri="{BB962C8B-B14F-4D97-AF65-F5344CB8AC3E}">
        <p14:creationId xmlns:p14="http://schemas.microsoft.com/office/powerpoint/2010/main" val="3064484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232B3B-CDF4-4878-B6B5-D06DE204AEE7}" type="datetimeFigureOut">
              <a:rPr lang="en-US" smtClean="0"/>
              <a:t>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9C61FC-74C7-4824-9304-799F7FEAB86C}" type="slidenum">
              <a:rPr lang="en-US" smtClean="0"/>
              <a:t>‹#›</a:t>
            </a:fld>
            <a:endParaRPr lang="en-US"/>
          </a:p>
        </p:txBody>
      </p:sp>
    </p:spTree>
    <p:extLst>
      <p:ext uri="{BB962C8B-B14F-4D97-AF65-F5344CB8AC3E}">
        <p14:creationId xmlns:p14="http://schemas.microsoft.com/office/powerpoint/2010/main" val="3400769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232B3B-CDF4-4878-B6B5-D06DE204AEE7}" type="datetimeFigureOut">
              <a:rPr lang="en-US" smtClean="0"/>
              <a:t>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9C61FC-74C7-4824-9304-799F7FEAB86C}" type="slidenum">
              <a:rPr lang="en-US" smtClean="0"/>
              <a:t>‹#›</a:t>
            </a:fld>
            <a:endParaRPr lang="en-US"/>
          </a:p>
        </p:txBody>
      </p:sp>
    </p:spTree>
    <p:extLst>
      <p:ext uri="{BB962C8B-B14F-4D97-AF65-F5344CB8AC3E}">
        <p14:creationId xmlns:p14="http://schemas.microsoft.com/office/powerpoint/2010/main" val="169848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4232B3B-CDF4-4878-B6B5-D06DE204AEE7}" type="datetimeFigureOut">
              <a:rPr lang="en-US" smtClean="0"/>
              <a:t>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9C61FC-74C7-4824-9304-799F7FEAB86C}" type="slidenum">
              <a:rPr lang="en-US" smtClean="0"/>
              <a:t>‹#›</a:t>
            </a:fld>
            <a:endParaRPr lang="en-US"/>
          </a:p>
        </p:txBody>
      </p:sp>
    </p:spTree>
    <p:extLst>
      <p:ext uri="{BB962C8B-B14F-4D97-AF65-F5344CB8AC3E}">
        <p14:creationId xmlns:p14="http://schemas.microsoft.com/office/powerpoint/2010/main" val="828078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4232B3B-CDF4-4878-B6B5-D06DE204AEE7}" type="datetimeFigureOut">
              <a:rPr lang="en-US" smtClean="0"/>
              <a:t>2/12/2024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9C61FC-74C7-4824-9304-799F7FEAB86C}" type="slidenum">
              <a:rPr lang="en-US" smtClean="0"/>
              <a:t>‹#›</a:t>
            </a:fld>
            <a:endParaRPr lang="en-US"/>
          </a:p>
        </p:txBody>
      </p:sp>
    </p:spTree>
    <p:extLst>
      <p:ext uri="{BB962C8B-B14F-4D97-AF65-F5344CB8AC3E}">
        <p14:creationId xmlns:p14="http://schemas.microsoft.com/office/powerpoint/2010/main" val="1997989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4232B3B-CDF4-4878-B6B5-D06DE204AEE7}" type="datetimeFigureOut">
              <a:rPr lang="en-US" smtClean="0"/>
              <a:t>2/12/2024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9C61FC-74C7-4824-9304-799F7FEAB86C}" type="slidenum">
              <a:rPr lang="en-US" smtClean="0"/>
              <a:t>‹#›</a:t>
            </a:fld>
            <a:endParaRPr lang="en-US"/>
          </a:p>
        </p:txBody>
      </p:sp>
    </p:spTree>
    <p:extLst>
      <p:ext uri="{BB962C8B-B14F-4D97-AF65-F5344CB8AC3E}">
        <p14:creationId xmlns:p14="http://schemas.microsoft.com/office/powerpoint/2010/main" val="1733593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4232B3B-CDF4-4878-B6B5-D06DE204AEE7}" type="datetimeFigureOut">
              <a:rPr lang="en-US" smtClean="0"/>
              <a:t>2/12/2024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9C61FC-74C7-4824-9304-799F7FEAB86C}" type="slidenum">
              <a:rPr lang="en-US" smtClean="0"/>
              <a:t>‹#›</a:t>
            </a:fld>
            <a:endParaRPr lang="en-US"/>
          </a:p>
        </p:txBody>
      </p:sp>
    </p:spTree>
    <p:extLst>
      <p:ext uri="{BB962C8B-B14F-4D97-AF65-F5344CB8AC3E}">
        <p14:creationId xmlns:p14="http://schemas.microsoft.com/office/powerpoint/2010/main" val="4093389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232B3B-CDF4-4878-B6B5-D06DE204AEE7}" type="datetimeFigureOut">
              <a:rPr lang="en-US" smtClean="0"/>
              <a:t>2/12/2024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9C61FC-74C7-4824-9304-799F7FEAB86C}" type="slidenum">
              <a:rPr lang="en-US" smtClean="0"/>
              <a:t>‹#›</a:t>
            </a:fld>
            <a:endParaRPr lang="en-US"/>
          </a:p>
        </p:txBody>
      </p:sp>
    </p:spTree>
    <p:extLst>
      <p:ext uri="{BB962C8B-B14F-4D97-AF65-F5344CB8AC3E}">
        <p14:creationId xmlns:p14="http://schemas.microsoft.com/office/powerpoint/2010/main" val="3801178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4232B3B-CDF4-4878-B6B5-D06DE204AEE7}" type="datetimeFigureOut">
              <a:rPr lang="en-US" smtClean="0"/>
              <a:t>2/12/2024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9C61FC-74C7-4824-9304-799F7FEAB86C}" type="slidenum">
              <a:rPr lang="en-US" smtClean="0"/>
              <a:t>‹#›</a:t>
            </a:fld>
            <a:endParaRPr lang="en-US"/>
          </a:p>
        </p:txBody>
      </p:sp>
    </p:spTree>
    <p:extLst>
      <p:ext uri="{BB962C8B-B14F-4D97-AF65-F5344CB8AC3E}">
        <p14:creationId xmlns:p14="http://schemas.microsoft.com/office/powerpoint/2010/main" val="3587441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4232B3B-CDF4-4878-B6B5-D06DE204AEE7}" type="datetimeFigureOut">
              <a:rPr lang="en-US" smtClean="0"/>
              <a:t>2/12/2024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9C61FC-74C7-4824-9304-799F7FEAB86C}" type="slidenum">
              <a:rPr lang="en-US" smtClean="0"/>
              <a:t>‹#›</a:t>
            </a:fld>
            <a:endParaRPr lang="en-US"/>
          </a:p>
        </p:txBody>
      </p:sp>
    </p:spTree>
    <p:extLst>
      <p:ext uri="{BB962C8B-B14F-4D97-AF65-F5344CB8AC3E}">
        <p14:creationId xmlns:p14="http://schemas.microsoft.com/office/powerpoint/2010/main" val="4244095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232B3B-CDF4-4878-B6B5-D06DE204AEE7}" type="datetimeFigureOut">
              <a:rPr lang="en-US" smtClean="0"/>
              <a:t>2/12/2024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9C61FC-74C7-4824-9304-799F7FEAB86C}" type="slidenum">
              <a:rPr lang="en-US" smtClean="0"/>
              <a:t>‹#›</a:t>
            </a:fld>
            <a:endParaRPr lang="en-US"/>
          </a:p>
        </p:txBody>
      </p:sp>
    </p:spTree>
    <p:extLst>
      <p:ext uri="{BB962C8B-B14F-4D97-AF65-F5344CB8AC3E}">
        <p14:creationId xmlns:p14="http://schemas.microsoft.com/office/powerpoint/2010/main" val="30356098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w3schools.com/python/python_lists.asp"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docs.python.org/2/library/collections.html"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COSC 2030</a:t>
            </a:r>
          </a:p>
        </p:txBody>
      </p:sp>
      <p:sp>
        <p:nvSpPr>
          <p:cNvPr id="3" name="Subtitle 2"/>
          <p:cNvSpPr>
            <a:spLocks noGrp="1"/>
          </p:cNvSpPr>
          <p:nvPr>
            <p:ph type="subTitle" idx="1"/>
          </p:nvPr>
        </p:nvSpPr>
        <p:spPr/>
        <p:txBody>
          <a:bodyPr/>
          <a:lstStyle/>
          <a:p>
            <a:r>
              <a:rPr lang="en-US"/>
              <a:t>STL: Built </a:t>
            </a:r>
            <a:r>
              <a:rPr lang="en-US" dirty="0"/>
              <a:t>in Data Structures</a:t>
            </a:r>
          </a:p>
        </p:txBody>
      </p:sp>
    </p:spTree>
    <p:extLst>
      <p:ext uri="{BB962C8B-B14F-4D97-AF65-F5344CB8AC3E}">
        <p14:creationId xmlns:p14="http://schemas.microsoft.com/office/powerpoint/2010/main" val="1426331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queue examples</a:t>
            </a:r>
          </a:p>
        </p:txBody>
      </p:sp>
      <p:sp>
        <p:nvSpPr>
          <p:cNvPr id="5" name="Content Placeholder 4"/>
          <p:cNvSpPr>
            <a:spLocks noGrp="1"/>
          </p:cNvSpPr>
          <p:nvPr>
            <p:ph sz="half" idx="1"/>
          </p:nvPr>
        </p:nvSpPr>
        <p:spPr/>
        <p:txBody>
          <a:bodyPr>
            <a:normAutofit fontScale="55000" lnSpcReduction="20000"/>
          </a:bodyPr>
          <a:lstStyle/>
          <a:p>
            <a:pPr marL="0" indent="0">
              <a:buNone/>
            </a:pPr>
            <a:r>
              <a:rPr lang="fr-FR" dirty="0"/>
              <a:t>#</a:t>
            </a:r>
            <a:r>
              <a:rPr lang="fr-FR" dirty="0" err="1"/>
              <a:t>include</a:t>
            </a:r>
            <a:r>
              <a:rPr lang="fr-FR" dirty="0"/>
              <a:t> &lt;</a:t>
            </a:r>
            <a:r>
              <a:rPr lang="fr-FR" dirty="0" err="1"/>
              <a:t>iostream</a:t>
            </a:r>
            <a:r>
              <a:rPr lang="fr-FR" dirty="0"/>
              <a:t>&gt;  #</a:t>
            </a:r>
            <a:r>
              <a:rPr lang="fr-FR" dirty="0" err="1"/>
              <a:t>include</a:t>
            </a:r>
            <a:r>
              <a:rPr lang="fr-FR" dirty="0"/>
              <a:t> &lt;queue&gt;</a:t>
            </a:r>
          </a:p>
          <a:p>
            <a:pPr marL="0" indent="0">
              <a:buNone/>
            </a:pPr>
            <a:r>
              <a:rPr lang="fr-FR" dirty="0" err="1"/>
              <a:t>int</a:t>
            </a:r>
            <a:r>
              <a:rPr lang="fr-FR" dirty="0"/>
              <a:t> main () {</a:t>
            </a:r>
          </a:p>
          <a:p>
            <a:pPr marL="0" indent="0">
              <a:buNone/>
            </a:pPr>
            <a:r>
              <a:rPr lang="fr-FR" dirty="0"/>
              <a:t>  </a:t>
            </a:r>
            <a:r>
              <a:rPr lang="fr-FR" dirty="0" err="1"/>
              <a:t>std</a:t>
            </a:r>
            <a:r>
              <a:rPr lang="fr-FR" dirty="0"/>
              <a:t>::</a:t>
            </a:r>
            <a:r>
              <a:rPr lang="fr-FR" dirty="0">
                <a:solidFill>
                  <a:srgbClr val="FF0000"/>
                </a:solidFill>
              </a:rPr>
              <a:t>queue</a:t>
            </a:r>
            <a:r>
              <a:rPr lang="fr-FR" dirty="0"/>
              <a:t>&lt;</a:t>
            </a:r>
            <a:r>
              <a:rPr lang="fr-FR" dirty="0" err="1"/>
              <a:t>int</a:t>
            </a:r>
            <a:r>
              <a:rPr lang="fr-FR" dirty="0"/>
              <a:t>&gt; </a:t>
            </a:r>
            <a:r>
              <a:rPr lang="fr-FR" dirty="0" err="1"/>
              <a:t>mypq</a:t>
            </a:r>
            <a:r>
              <a:rPr lang="fr-FR" dirty="0"/>
              <a:t>;</a:t>
            </a:r>
          </a:p>
          <a:p>
            <a:pPr marL="0" indent="0">
              <a:buNone/>
            </a:pPr>
            <a:r>
              <a:rPr lang="fr-FR" dirty="0"/>
              <a:t>  </a:t>
            </a:r>
            <a:r>
              <a:rPr lang="fr-FR" dirty="0" err="1"/>
              <a:t>mypq.push</a:t>
            </a:r>
            <a:r>
              <a:rPr lang="fr-FR" dirty="0"/>
              <a:t>(30);   </a:t>
            </a:r>
            <a:r>
              <a:rPr lang="fr-FR" dirty="0" err="1"/>
              <a:t>mypq.push</a:t>
            </a:r>
            <a:r>
              <a:rPr lang="fr-FR" dirty="0"/>
              <a:t>(100);</a:t>
            </a:r>
          </a:p>
          <a:p>
            <a:pPr marL="0" indent="0">
              <a:buNone/>
            </a:pPr>
            <a:r>
              <a:rPr lang="fr-FR" dirty="0"/>
              <a:t>  </a:t>
            </a:r>
            <a:r>
              <a:rPr lang="fr-FR" dirty="0" err="1"/>
              <a:t>mypq.push</a:t>
            </a:r>
            <a:r>
              <a:rPr lang="fr-FR" dirty="0"/>
              <a:t>(25);   </a:t>
            </a:r>
            <a:r>
              <a:rPr lang="fr-FR" dirty="0" err="1"/>
              <a:t>mypq.push</a:t>
            </a:r>
            <a:r>
              <a:rPr lang="fr-FR" dirty="0"/>
              <a:t>(40);</a:t>
            </a:r>
          </a:p>
          <a:p>
            <a:pPr marL="0" indent="0">
              <a:buNone/>
            </a:pPr>
            <a:r>
              <a:rPr lang="fr-FR" dirty="0"/>
              <a:t>  </a:t>
            </a:r>
            <a:r>
              <a:rPr lang="fr-FR" dirty="0" err="1"/>
              <a:t>std</a:t>
            </a:r>
            <a:r>
              <a:rPr lang="fr-FR" dirty="0"/>
              <a:t>::cout &lt;&lt; "elements: ";</a:t>
            </a:r>
          </a:p>
          <a:p>
            <a:pPr marL="0" indent="0">
              <a:buNone/>
            </a:pPr>
            <a:r>
              <a:rPr lang="fr-FR" dirty="0"/>
              <a:t>  </a:t>
            </a:r>
            <a:r>
              <a:rPr lang="fr-FR" dirty="0" err="1"/>
              <a:t>while</a:t>
            </a:r>
            <a:r>
              <a:rPr lang="fr-FR" dirty="0"/>
              <a:t> (!</a:t>
            </a:r>
            <a:r>
              <a:rPr lang="fr-FR" dirty="0" err="1"/>
              <a:t>mypq.empty</a:t>
            </a:r>
            <a:r>
              <a:rPr lang="fr-FR" dirty="0"/>
              <a:t>())   {</a:t>
            </a:r>
          </a:p>
          <a:p>
            <a:pPr marL="0" indent="0">
              <a:buNone/>
            </a:pPr>
            <a:r>
              <a:rPr lang="fr-FR" dirty="0"/>
              <a:t>     </a:t>
            </a:r>
            <a:r>
              <a:rPr lang="fr-FR" dirty="0" err="1"/>
              <a:t>std</a:t>
            </a:r>
            <a:r>
              <a:rPr lang="fr-FR" dirty="0"/>
              <a:t>::cout &lt;&lt; ' ' &lt;&lt; </a:t>
            </a:r>
            <a:r>
              <a:rPr lang="fr-FR" dirty="0" err="1"/>
              <a:t>mypq.</a:t>
            </a:r>
            <a:r>
              <a:rPr lang="fr-FR" dirty="0" err="1">
                <a:solidFill>
                  <a:srgbClr val="FF0000"/>
                </a:solidFill>
              </a:rPr>
              <a:t>front</a:t>
            </a:r>
            <a:r>
              <a:rPr lang="fr-FR" dirty="0">
                <a:solidFill>
                  <a:srgbClr val="FF0000"/>
                </a:solidFill>
              </a:rPr>
              <a:t>()</a:t>
            </a:r>
            <a:r>
              <a:rPr lang="fr-FR" dirty="0"/>
              <a:t>;</a:t>
            </a:r>
          </a:p>
          <a:p>
            <a:pPr marL="0" indent="0">
              <a:buNone/>
            </a:pPr>
            <a:r>
              <a:rPr lang="fr-FR" dirty="0"/>
              <a:t>     </a:t>
            </a:r>
            <a:r>
              <a:rPr lang="fr-FR" dirty="0" err="1"/>
              <a:t>mypq.pop</a:t>
            </a:r>
            <a:r>
              <a:rPr lang="fr-FR" dirty="0"/>
              <a:t>();</a:t>
            </a:r>
          </a:p>
          <a:p>
            <a:pPr marL="0" indent="0">
              <a:buNone/>
            </a:pPr>
            <a:r>
              <a:rPr lang="fr-FR" dirty="0"/>
              <a:t>  }</a:t>
            </a:r>
          </a:p>
          <a:p>
            <a:pPr marL="0" indent="0">
              <a:buNone/>
            </a:pPr>
            <a:r>
              <a:rPr lang="fr-FR" dirty="0"/>
              <a:t>  </a:t>
            </a:r>
            <a:r>
              <a:rPr lang="fr-FR" dirty="0" err="1"/>
              <a:t>std</a:t>
            </a:r>
            <a:r>
              <a:rPr lang="fr-FR" dirty="0"/>
              <a:t>::cout &lt;&lt; '\n';</a:t>
            </a:r>
          </a:p>
          <a:p>
            <a:pPr marL="0" indent="0">
              <a:buNone/>
            </a:pPr>
            <a:r>
              <a:rPr lang="fr-FR" dirty="0"/>
              <a:t>  return 0;</a:t>
            </a:r>
          </a:p>
          <a:p>
            <a:pPr marL="0" indent="0">
              <a:buNone/>
            </a:pPr>
            <a:r>
              <a:rPr lang="fr-FR" dirty="0"/>
              <a:t>}</a:t>
            </a:r>
          </a:p>
          <a:p>
            <a:pPr marL="0" indent="0">
              <a:buNone/>
            </a:pPr>
            <a:r>
              <a:rPr lang="fr-FR" dirty="0"/>
              <a:t>output:</a:t>
            </a:r>
          </a:p>
          <a:p>
            <a:pPr marL="0" indent="0">
              <a:buNone/>
            </a:pPr>
            <a:r>
              <a:rPr lang="fr-FR" dirty="0"/>
              <a:t>elements:  30 100 25 40</a:t>
            </a:r>
          </a:p>
          <a:p>
            <a:endParaRPr lang="en-US" dirty="0"/>
          </a:p>
        </p:txBody>
      </p:sp>
      <p:sp>
        <p:nvSpPr>
          <p:cNvPr id="6" name="Content Placeholder 5"/>
          <p:cNvSpPr>
            <a:spLocks noGrp="1"/>
          </p:cNvSpPr>
          <p:nvPr>
            <p:ph sz="half" idx="2"/>
          </p:nvPr>
        </p:nvSpPr>
        <p:spPr/>
        <p:txBody>
          <a:bodyPr>
            <a:normAutofit fontScale="55000" lnSpcReduction="20000"/>
          </a:bodyPr>
          <a:lstStyle/>
          <a:p>
            <a:pPr marL="0" indent="0">
              <a:buNone/>
            </a:pPr>
            <a:r>
              <a:rPr lang="en-US" dirty="0"/>
              <a:t>#include &lt;</a:t>
            </a:r>
            <a:r>
              <a:rPr lang="en-US" dirty="0" err="1"/>
              <a:t>iostream</a:t>
            </a:r>
            <a:r>
              <a:rPr lang="en-US" dirty="0"/>
              <a:t>&gt;    #include &lt;queue&gt;</a:t>
            </a:r>
          </a:p>
          <a:p>
            <a:pPr marL="0" indent="0">
              <a:buNone/>
            </a:pPr>
            <a:r>
              <a:rPr lang="en-US" dirty="0" err="1"/>
              <a:t>int</a:t>
            </a:r>
            <a:r>
              <a:rPr lang="en-US" dirty="0"/>
              <a:t> main () {</a:t>
            </a:r>
          </a:p>
          <a:p>
            <a:pPr marL="0" indent="0">
              <a:buNone/>
            </a:pPr>
            <a:r>
              <a:rPr lang="en-US" dirty="0"/>
              <a:t>  </a:t>
            </a:r>
            <a:r>
              <a:rPr lang="en-US" dirty="0" err="1"/>
              <a:t>std</a:t>
            </a:r>
            <a:r>
              <a:rPr lang="en-US" dirty="0"/>
              <a:t>::</a:t>
            </a:r>
            <a:r>
              <a:rPr lang="en-US" dirty="0" err="1">
                <a:solidFill>
                  <a:srgbClr val="FF0000"/>
                </a:solidFill>
              </a:rPr>
              <a:t>priority_queue</a:t>
            </a:r>
            <a:r>
              <a:rPr lang="en-US" dirty="0"/>
              <a:t>&lt;</a:t>
            </a:r>
            <a:r>
              <a:rPr lang="en-US" dirty="0" err="1"/>
              <a:t>int</a:t>
            </a:r>
            <a:r>
              <a:rPr lang="en-US" dirty="0"/>
              <a:t>&gt; </a:t>
            </a:r>
            <a:r>
              <a:rPr lang="en-US" dirty="0" err="1"/>
              <a:t>mypq</a:t>
            </a:r>
            <a:r>
              <a:rPr lang="en-US" dirty="0"/>
              <a:t>;</a:t>
            </a:r>
          </a:p>
          <a:p>
            <a:pPr marL="0" indent="0">
              <a:buNone/>
            </a:pPr>
            <a:r>
              <a:rPr lang="en-US" dirty="0"/>
              <a:t>  </a:t>
            </a:r>
            <a:r>
              <a:rPr lang="en-US" dirty="0" err="1"/>
              <a:t>mypq.push</a:t>
            </a:r>
            <a:r>
              <a:rPr lang="en-US" dirty="0"/>
              <a:t>(30);   </a:t>
            </a:r>
            <a:r>
              <a:rPr lang="en-US" dirty="0" err="1"/>
              <a:t>mypq.push</a:t>
            </a:r>
            <a:r>
              <a:rPr lang="en-US" dirty="0"/>
              <a:t>(100);</a:t>
            </a:r>
          </a:p>
          <a:p>
            <a:pPr marL="0" indent="0">
              <a:buNone/>
            </a:pPr>
            <a:r>
              <a:rPr lang="en-US" dirty="0"/>
              <a:t>  </a:t>
            </a:r>
            <a:r>
              <a:rPr lang="en-US" dirty="0" err="1"/>
              <a:t>mypq.push</a:t>
            </a:r>
            <a:r>
              <a:rPr lang="en-US" dirty="0"/>
              <a:t>(25);   </a:t>
            </a:r>
            <a:r>
              <a:rPr lang="en-US" dirty="0" err="1"/>
              <a:t>mypq.push</a:t>
            </a:r>
            <a:r>
              <a:rPr lang="en-US" dirty="0"/>
              <a:t>(40);</a:t>
            </a:r>
          </a:p>
          <a:p>
            <a:pPr marL="0" indent="0">
              <a:buNone/>
            </a:pPr>
            <a:r>
              <a:rPr lang="en-US" dirty="0"/>
              <a:t>  </a:t>
            </a:r>
            <a:r>
              <a:rPr lang="en-US" dirty="0" err="1"/>
              <a:t>std</a:t>
            </a:r>
            <a:r>
              <a:rPr lang="en-US" dirty="0"/>
              <a:t>::</a:t>
            </a:r>
            <a:r>
              <a:rPr lang="en-US" dirty="0" err="1"/>
              <a:t>cout</a:t>
            </a:r>
            <a:r>
              <a:rPr lang="en-US" dirty="0"/>
              <a:t> &lt;&lt; "elements: ";</a:t>
            </a:r>
          </a:p>
          <a:p>
            <a:pPr marL="0" indent="0">
              <a:buNone/>
            </a:pPr>
            <a:r>
              <a:rPr lang="en-US" dirty="0"/>
              <a:t>  while (!</a:t>
            </a:r>
            <a:r>
              <a:rPr lang="en-US" dirty="0" err="1"/>
              <a:t>mypq.empty</a:t>
            </a:r>
            <a:r>
              <a:rPr lang="en-US" dirty="0"/>
              <a:t>()) {</a:t>
            </a:r>
          </a:p>
          <a:p>
            <a:pPr marL="0" indent="0">
              <a:buNone/>
            </a:pPr>
            <a:r>
              <a:rPr lang="en-US" dirty="0"/>
              <a:t>     </a:t>
            </a:r>
            <a:r>
              <a:rPr lang="en-US" dirty="0" err="1"/>
              <a:t>std</a:t>
            </a:r>
            <a:r>
              <a:rPr lang="en-US" dirty="0"/>
              <a:t>::</a:t>
            </a:r>
            <a:r>
              <a:rPr lang="en-US" dirty="0" err="1"/>
              <a:t>cout</a:t>
            </a:r>
            <a:r>
              <a:rPr lang="en-US" dirty="0"/>
              <a:t> &lt;&lt; ' ' &lt;&lt; </a:t>
            </a:r>
            <a:r>
              <a:rPr lang="en-US" dirty="0" err="1"/>
              <a:t>mypq.</a:t>
            </a:r>
            <a:r>
              <a:rPr lang="en-US" dirty="0" err="1">
                <a:solidFill>
                  <a:srgbClr val="FF0000"/>
                </a:solidFill>
              </a:rPr>
              <a:t>top</a:t>
            </a:r>
            <a:r>
              <a:rPr lang="en-US" dirty="0">
                <a:solidFill>
                  <a:srgbClr val="FF0000"/>
                </a:solidFill>
              </a:rPr>
              <a:t>()</a:t>
            </a:r>
            <a:r>
              <a:rPr lang="en-US" dirty="0"/>
              <a:t>;</a:t>
            </a:r>
          </a:p>
          <a:p>
            <a:pPr marL="0" indent="0">
              <a:buNone/>
            </a:pPr>
            <a:r>
              <a:rPr lang="en-US" dirty="0"/>
              <a:t>     </a:t>
            </a:r>
            <a:r>
              <a:rPr lang="en-US" dirty="0" err="1"/>
              <a:t>mypq.pop</a:t>
            </a:r>
            <a:r>
              <a:rPr lang="en-US" dirty="0"/>
              <a:t>();</a:t>
            </a:r>
          </a:p>
          <a:p>
            <a:pPr marL="0" indent="0">
              <a:buNone/>
            </a:pPr>
            <a:r>
              <a:rPr lang="en-US" dirty="0"/>
              <a:t>  }</a:t>
            </a:r>
          </a:p>
          <a:p>
            <a:pPr marL="0" indent="0">
              <a:buNone/>
            </a:pPr>
            <a:r>
              <a:rPr lang="en-US" dirty="0"/>
              <a:t>  </a:t>
            </a:r>
            <a:r>
              <a:rPr lang="en-US" dirty="0" err="1"/>
              <a:t>std</a:t>
            </a:r>
            <a:r>
              <a:rPr lang="en-US" dirty="0"/>
              <a:t>::</a:t>
            </a:r>
            <a:r>
              <a:rPr lang="en-US" dirty="0" err="1"/>
              <a:t>cout</a:t>
            </a:r>
            <a:r>
              <a:rPr lang="en-US" dirty="0"/>
              <a:t> &lt;&lt; '\n';</a:t>
            </a:r>
          </a:p>
          <a:p>
            <a:pPr marL="0" indent="0">
              <a:buNone/>
            </a:pPr>
            <a:r>
              <a:rPr lang="en-US" dirty="0"/>
              <a:t>  return 0;</a:t>
            </a:r>
          </a:p>
          <a:p>
            <a:pPr marL="0" indent="0">
              <a:buNone/>
            </a:pPr>
            <a:r>
              <a:rPr lang="en-US" dirty="0"/>
              <a:t>}</a:t>
            </a:r>
          </a:p>
          <a:p>
            <a:pPr marL="0" indent="0">
              <a:buNone/>
            </a:pPr>
            <a:r>
              <a:rPr lang="en-US" dirty="0"/>
              <a:t>output: </a:t>
            </a:r>
          </a:p>
          <a:p>
            <a:pPr marL="0" indent="0">
              <a:buNone/>
            </a:pPr>
            <a:r>
              <a:rPr lang="en-US" dirty="0"/>
              <a:t>elements:  100 40 30 25</a:t>
            </a:r>
          </a:p>
        </p:txBody>
      </p:sp>
    </p:spTree>
    <p:extLst>
      <p:ext uri="{BB962C8B-B14F-4D97-AF65-F5344CB8AC3E}">
        <p14:creationId xmlns:p14="http://schemas.microsoft.com/office/powerpoint/2010/main" val="31459538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err="1"/>
              <a:t>std</a:t>
            </a:r>
            <a:r>
              <a:rPr lang="en-US" dirty="0"/>
              <a:t>: vector</a:t>
            </a:r>
          </a:p>
        </p:txBody>
      </p:sp>
      <p:sp>
        <p:nvSpPr>
          <p:cNvPr id="6" name="Content Placeholder 5"/>
          <p:cNvSpPr>
            <a:spLocks noGrp="1"/>
          </p:cNvSpPr>
          <p:nvPr>
            <p:ph idx="1"/>
          </p:nvPr>
        </p:nvSpPr>
        <p:spPr/>
        <p:txBody>
          <a:bodyPr>
            <a:normAutofit/>
          </a:bodyPr>
          <a:lstStyle/>
          <a:p>
            <a:r>
              <a:rPr lang="en-US" dirty="0"/>
              <a:t>Vector</a:t>
            </a:r>
          </a:p>
          <a:p>
            <a:pPr lvl="1"/>
            <a:r>
              <a:rPr lang="en-US" dirty="0"/>
              <a:t>Vectors are sequence containers representing arrays that can change in size.</a:t>
            </a:r>
          </a:p>
          <a:p>
            <a:pPr lvl="2"/>
            <a:r>
              <a:rPr lang="en-US" dirty="0"/>
              <a:t>they use contiguous storage locations for their elements, which means that their elements can also be accessed using offsets on regular pointers to its elements, and just as efficiently as in array</a:t>
            </a:r>
          </a:p>
          <a:p>
            <a:pPr lvl="1"/>
            <a:r>
              <a:rPr lang="en-US" dirty="0"/>
              <a:t>Vectors are more efficient then </a:t>
            </a:r>
            <a:r>
              <a:rPr lang="en-US" dirty="0" err="1"/>
              <a:t>deques</a:t>
            </a:r>
            <a:r>
              <a:rPr lang="en-US" dirty="0"/>
              <a:t> and lists for access, like arrays.</a:t>
            </a:r>
          </a:p>
          <a:p>
            <a:pPr lvl="1"/>
            <a:r>
              <a:rPr lang="en-US" dirty="0"/>
              <a:t>Adding and remove from the end is also efficient</a:t>
            </a:r>
          </a:p>
          <a:p>
            <a:pPr lvl="1"/>
            <a:r>
              <a:rPr lang="en-US" dirty="0"/>
              <a:t>adding and removing other positions performs far worse then lists and </a:t>
            </a:r>
            <a:r>
              <a:rPr lang="en-US" dirty="0" err="1"/>
              <a:t>deques</a:t>
            </a:r>
            <a:r>
              <a:rPr lang="en-US" dirty="0"/>
              <a:t>.</a:t>
            </a:r>
          </a:p>
          <a:p>
            <a:r>
              <a:rPr lang="en-US" dirty="0"/>
              <a:t>Has the full set of operations like lists, plus .at and [] operator</a:t>
            </a:r>
          </a:p>
          <a:p>
            <a:r>
              <a:rPr lang="en-US" dirty="0"/>
              <a:t>full set of iterators as well.</a:t>
            </a:r>
          </a:p>
        </p:txBody>
      </p:sp>
    </p:spTree>
    <p:extLst>
      <p:ext uri="{BB962C8B-B14F-4D97-AF65-F5344CB8AC3E}">
        <p14:creationId xmlns:p14="http://schemas.microsoft.com/office/powerpoint/2010/main" val="25239491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std</a:t>
            </a:r>
            <a:r>
              <a:rPr lang="en-US" dirty="0"/>
              <a:t>: </a:t>
            </a:r>
            <a:r>
              <a:rPr lang="en-US" dirty="0" err="1"/>
              <a:t>deque</a:t>
            </a:r>
            <a:endParaRPr lang="en-US" dirty="0"/>
          </a:p>
        </p:txBody>
      </p:sp>
      <p:sp>
        <p:nvSpPr>
          <p:cNvPr id="3" name="Content Placeholder 2"/>
          <p:cNvSpPr>
            <a:spLocks noGrp="1"/>
          </p:cNvSpPr>
          <p:nvPr>
            <p:ph idx="1"/>
          </p:nvPr>
        </p:nvSpPr>
        <p:spPr/>
        <p:txBody>
          <a:bodyPr>
            <a:normAutofit/>
          </a:bodyPr>
          <a:lstStyle/>
          <a:p>
            <a:r>
              <a:rPr lang="en-US" dirty="0" err="1"/>
              <a:t>deque</a:t>
            </a:r>
            <a:r>
              <a:rPr lang="en-US" dirty="0"/>
              <a:t> (usually pronounced like "deck") is an irregular acronym of </a:t>
            </a:r>
            <a:r>
              <a:rPr lang="en-US" b="1" dirty="0"/>
              <a:t>d</a:t>
            </a:r>
            <a:r>
              <a:rPr lang="en-US" dirty="0"/>
              <a:t>ouble-</a:t>
            </a:r>
            <a:r>
              <a:rPr lang="en-US" b="1" dirty="0"/>
              <a:t>e</a:t>
            </a:r>
            <a:r>
              <a:rPr lang="en-US" dirty="0"/>
              <a:t>nded </a:t>
            </a:r>
            <a:r>
              <a:rPr lang="en-US" b="1" dirty="0"/>
              <a:t>que</a:t>
            </a:r>
            <a:r>
              <a:rPr lang="en-US" dirty="0"/>
              <a:t>ue. </a:t>
            </a:r>
          </a:p>
          <a:p>
            <a:pPr lvl="1"/>
            <a:r>
              <a:rPr lang="en-US" dirty="0"/>
              <a:t>sequence containers with dynamic sizes that can be expanded or contracted on both ends (either its front or its back).</a:t>
            </a:r>
          </a:p>
          <a:p>
            <a:pPr lvl="1"/>
            <a:r>
              <a:rPr lang="en-US" dirty="0"/>
              <a:t>They provide a functionality similar to vectors, but with efficient insertion and deletion of elements also at the beginning of the sequence, and not only at its end.</a:t>
            </a:r>
          </a:p>
          <a:p>
            <a:r>
              <a:rPr lang="en-US" dirty="0"/>
              <a:t>Like vectors they have the full set of operations and iterators</a:t>
            </a:r>
          </a:p>
          <a:p>
            <a:pPr lvl="1"/>
            <a:r>
              <a:rPr lang="en-US" dirty="0"/>
              <a:t>.at() method and [] operator.</a:t>
            </a:r>
          </a:p>
        </p:txBody>
      </p:sp>
    </p:spTree>
    <p:extLst>
      <p:ext uri="{BB962C8B-B14F-4D97-AF65-F5344CB8AC3E}">
        <p14:creationId xmlns:p14="http://schemas.microsoft.com/office/powerpoint/2010/main" val="10635392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std</a:t>
            </a:r>
            <a:r>
              <a:rPr lang="en-US" dirty="0"/>
              <a:t>: </a:t>
            </a:r>
            <a:r>
              <a:rPr lang="en-US" dirty="0" err="1"/>
              <a:t>deque</a:t>
            </a:r>
            <a:r>
              <a:rPr lang="en-US" dirty="0"/>
              <a:t> example</a:t>
            </a:r>
          </a:p>
        </p:txBody>
      </p:sp>
      <p:sp>
        <p:nvSpPr>
          <p:cNvPr id="3" name="Content Placeholder 2"/>
          <p:cNvSpPr>
            <a:spLocks noGrp="1"/>
          </p:cNvSpPr>
          <p:nvPr>
            <p:ph idx="1"/>
          </p:nvPr>
        </p:nvSpPr>
        <p:spPr/>
        <p:txBody>
          <a:bodyPr>
            <a:normAutofit fontScale="47500" lnSpcReduction="20000"/>
          </a:bodyPr>
          <a:lstStyle/>
          <a:p>
            <a:pPr marL="0" indent="0">
              <a:buNone/>
            </a:pPr>
            <a:r>
              <a:rPr lang="en-US" dirty="0"/>
              <a:t>#include &lt;</a:t>
            </a:r>
            <a:r>
              <a:rPr lang="en-US" dirty="0" err="1"/>
              <a:t>iostream</a:t>
            </a:r>
            <a:r>
              <a:rPr lang="en-US" dirty="0"/>
              <a:t>&gt;</a:t>
            </a:r>
          </a:p>
          <a:p>
            <a:pPr marL="0" indent="0">
              <a:buNone/>
            </a:pPr>
            <a:r>
              <a:rPr lang="en-US" dirty="0"/>
              <a:t>#include &lt;</a:t>
            </a:r>
            <a:r>
              <a:rPr lang="en-US" dirty="0" err="1"/>
              <a:t>deque</a:t>
            </a:r>
            <a:r>
              <a:rPr lang="en-US" dirty="0"/>
              <a:t>&gt;</a:t>
            </a:r>
          </a:p>
          <a:p>
            <a:pPr marL="0" indent="0">
              <a:buNone/>
            </a:pPr>
            <a:r>
              <a:rPr lang="en-US" dirty="0" err="1"/>
              <a:t>int</a:t>
            </a:r>
            <a:r>
              <a:rPr lang="en-US" dirty="0"/>
              <a:t> main () {</a:t>
            </a:r>
          </a:p>
          <a:p>
            <a:pPr marL="0" indent="0">
              <a:buNone/>
            </a:pPr>
            <a:r>
              <a:rPr lang="en-US" dirty="0"/>
              <a:t>  </a:t>
            </a:r>
            <a:r>
              <a:rPr lang="en-US" dirty="0" err="1"/>
              <a:t>std</a:t>
            </a:r>
            <a:r>
              <a:rPr lang="en-US" dirty="0"/>
              <a:t>::</a:t>
            </a:r>
            <a:r>
              <a:rPr lang="en-US" dirty="0" err="1"/>
              <a:t>deque</a:t>
            </a:r>
            <a:r>
              <a:rPr lang="en-US" dirty="0"/>
              <a:t>&lt;</a:t>
            </a:r>
            <a:r>
              <a:rPr lang="en-US" dirty="0" err="1"/>
              <a:t>int</a:t>
            </a:r>
            <a:r>
              <a:rPr lang="en-US" dirty="0"/>
              <a:t>&gt; </a:t>
            </a:r>
            <a:r>
              <a:rPr lang="en-US" dirty="0" err="1"/>
              <a:t>mydeque</a:t>
            </a:r>
            <a:r>
              <a:rPr lang="en-US" dirty="0"/>
              <a:t> (1,100);  //insert 1 element of 100</a:t>
            </a:r>
          </a:p>
          <a:p>
            <a:pPr marL="0" indent="0">
              <a:buNone/>
            </a:pPr>
            <a:r>
              <a:rPr lang="en-US" dirty="0"/>
              <a:t>  </a:t>
            </a:r>
            <a:r>
              <a:rPr lang="en-US" dirty="0" err="1"/>
              <a:t>mydeque.push_front</a:t>
            </a:r>
            <a:r>
              <a:rPr lang="en-US" dirty="0"/>
              <a:t> (200);</a:t>
            </a:r>
          </a:p>
          <a:p>
            <a:pPr marL="0" indent="0">
              <a:buNone/>
            </a:pPr>
            <a:r>
              <a:rPr lang="en-US" dirty="0"/>
              <a:t>  </a:t>
            </a:r>
            <a:r>
              <a:rPr lang="en-US" dirty="0" err="1"/>
              <a:t>mydeque.push_front</a:t>
            </a:r>
            <a:r>
              <a:rPr lang="en-US" dirty="0"/>
              <a:t> (300);</a:t>
            </a:r>
          </a:p>
          <a:p>
            <a:pPr marL="0" indent="0">
              <a:buNone/>
            </a:pPr>
            <a:r>
              <a:rPr lang="en-US" dirty="0"/>
              <a:t>  </a:t>
            </a:r>
            <a:r>
              <a:rPr lang="en-US" dirty="0" err="1"/>
              <a:t>std</a:t>
            </a:r>
            <a:r>
              <a:rPr lang="en-US" dirty="0"/>
              <a:t>::</a:t>
            </a:r>
            <a:r>
              <a:rPr lang="en-US" dirty="0" err="1"/>
              <a:t>cout</a:t>
            </a:r>
            <a:r>
              <a:rPr lang="en-US" dirty="0"/>
              <a:t> &lt;&lt; "elements:";</a:t>
            </a:r>
          </a:p>
          <a:p>
            <a:pPr marL="0" indent="0">
              <a:buNone/>
            </a:pPr>
            <a:r>
              <a:rPr lang="en-US" dirty="0"/>
              <a:t>  for (</a:t>
            </a:r>
            <a:r>
              <a:rPr lang="en-US" dirty="0" err="1"/>
              <a:t>std</a:t>
            </a:r>
            <a:r>
              <a:rPr lang="en-US" dirty="0"/>
              <a:t>::</a:t>
            </a:r>
            <a:r>
              <a:rPr lang="en-US" dirty="0" err="1"/>
              <a:t>deque</a:t>
            </a:r>
            <a:r>
              <a:rPr lang="en-US" dirty="0"/>
              <a:t>&lt;</a:t>
            </a:r>
            <a:r>
              <a:rPr lang="en-US" dirty="0" err="1"/>
              <a:t>int</a:t>
            </a:r>
            <a:r>
              <a:rPr lang="en-US" dirty="0"/>
              <a:t>&gt;::iterator it = </a:t>
            </a:r>
            <a:r>
              <a:rPr lang="en-US" dirty="0" err="1"/>
              <a:t>mydeque.begin</a:t>
            </a:r>
            <a:r>
              <a:rPr lang="en-US" dirty="0"/>
              <a:t>(); it != </a:t>
            </a:r>
            <a:r>
              <a:rPr lang="en-US" dirty="0" err="1"/>
              <a:t>mydeque.end</a:t>
            </a:r>
            <a:r>
              <a:rPr lang="en-US" dirty="0"/>
              <a:t>(); ++it)</a:t>
            </a:r>
          </a:p>
          <a:p>
            <a:pPr marL="0" indent="0">
              <a:buNone/>
            </a:pPr>
            <a:r>
              <a:rPr lang="en-US" dirty="0"/>
              <a:t>    </a:t>
            </a:r>
            <a:r>
              <a:rPr lang="en-US" dirty="0" err="1"/>
              <a:t>std</a:t>
            </a:r>
            <a:r>
              <a:rPr lang="en-US" dirty="0"/>
              <a:t>::</a:t>
            </a:r>
            <a:r>
              <a:rPr lang="en-US" dirty="0" err="1"/>
              <a:t>cout</a:t>
            </a:r>
            <a:r>
              <a:rPr lang="en-US" dirty="0"/>
              <a:t> &lt;&lt; ' ' &lt;&lt; *it;</a:t>
            </a:r>
          </a:p>
          <a:p>
            <a:pPr marL="0" indent="0">
              <a:buNone/>
            </a:pPr>
            <a:r>
              <a:rPr lang="en-US" dirty="0"/>
              <a:t>  </a:t>
            </a:r>
            <a:r>
              <a:rPr lang="en-US" dirty="0" err="1"/>
              <a:t>std</a:t>
            </a:r>
            <a:r>
              <a:rPr lang="en-US" dirty="0"/>
              <a:t>::</a:t>
            </a:r>
            <a:r>
              <a:rPr lang="en-US" dirty="0" err="1"/>
              <a:t>cout</a:t>
            </a:r>
            <a:r>
              <a:rPr lang="en-US" dirty="0"/>
              <a:t> &lt;&lt; '\n';</a:t>
            </a:r>
          </a:p>
          <a:p>
            <a:pPr marL="0" indent="0">
              <a:buNone/>
            </a:pPr>
            <a:r>
              <a:rPr lang="en-US" dirty="0"/>
              <a:t>  </a:t>
            </a:r>
            <a:r>
              <a:rPr lang="en-US" dirty="0" err="1"/>
              <a:t>std</a:t>
            </a:r>
            <a:r>
              <a:rPr lang="en-US" dirty="0"/>
              <a:t>::</a:t>
            </a:r>
            <a:r>
              <a:rPr lang="en-US" dirty="0" err="1"/>
              <a:t>cout</a:t>
            </a:r>
            <a:r>
              <a:rPr lang="en-US" dirty="0"/>
              <a:t> &lt;&lt;"element 1 is " &lt;&lt;</a:t>
            </a:r>
            <a:r>
              <a:rPr lang="en-US" dirty="0" err="1"/>
              <a:t>mydeque</a:t>
            </a:r>
            <a:r>
              <a:rPr lang="en-US" dirty="0"/>
              <a:t>[1]&lt;&lt;'\n';</a:t>
            </a:r>
          </a:p>
          <a:p>
            <a:pPr marL="0" indent="0">
              <a:buNone/>
            </a:pPr>
            <a:r>
              <a:rPr lang="en-US" dirty="0"/>
              <a:t>  return 0;</a:t>
            </a:r>
          </a:p>
          <a:p>
            <a:pPr marL="0" indent="0">
              <a:buNone/>
            </a:pPr>
            <a:r>
              <a:rPr lang="en-US" dirty="0"/>
              <a:t>}</a:t>
            </a:r>
          </a:p>
          <a:p>
            <a:pPr marL="0" indent="0">
              <a:buNone/>
            </a:pPr>
            <a:r>
              <a:rPr lang="en-US" dirty="0"/>
              <a:t>output:</a:t>
            </a:r>
          </a:p>
          <a:p>
            <a:pPr marL="0" indent="0">
              <a:buNone/>
            </a:pPr>
            <a:r>
              <a:rPr lang="en-US" dirty="0"/>
              <a:t>elements: 300 200 100</a:t>
            </a:r>
          </a:p>
          <a:p>
            <a:pPr marL="0" indent="0">
              <a:buNone/>
            </a:pPr>
            <a:r>
              <a:rPr lang="en-US" dirty="0"/>
              <a:t>element 1 is 200</a:t>
            </a:r>
          </a:p>
          <a:p>
            <a:pPr marL="0" indent="0">
              <a:buNone/>
            </a:pPr>
            <a:endParaRPr lang="en-US" dirty="0"/>
          </a:p>
        </p:txBody>
      </p:sp>
    </p:spTree>
    <p:extLst>
      <p:ext uri="{BB962C8B-B14F-4D97-AF65-F5344CB8AC3E}">
        <p14:creationId xmlns:p14="http://schemas.microsoft.com/office/powerpoint/2010/main" val="19481557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a:t>
            </a:r>
          </a:p>
        </p:txBody>
      </p:sp>
      <p:sp>
        <p:nvSpPr>
          <p:cNvPr id="3" name="Content Placeholder 2"/>
          <p:cNvSpPr>
            <a:spLocks noGrp="1"/>
          </p:cNvSpPr>
          <p:nvPr>
            <p:ph idx="1"/>
          </p:nvPr>
        </p:nvSpPr>
        <p:spPr/>
        <p:txBody>
          <a:bodyPr>
            <a:normAutofit fontScale="92500" lnSpcReduction="10000"/>
          </a:bodyPr>
          <a:lstStyle/>
          <a:p>
            <a:endParaRPr lang="en-US" dirty="0"/>
          </a:p>
          <a:p>
            <a:endParaRPr lang="en-US" dirty="0"/>
          </a:p>
          <a:p>
            <a:endParaRPr lang="en-US" dirty="0"/>
          </a:p>
          <a:p>
            <a:r>
              <a:rPr lang="en-US" dirty="0"/>
              <a:t>Why use the </a:t>
            </a:r>
            <a:r>
              <a:rPr lang="en-US" dirty="0" err="1"/>
              <a:t>deque</a:t>
            </a:r>
            <a:r>
              <a:rPr lang="en-US" dirty="0"/>
              <a:t> instead of vector?</a:t>
            </a:r>
          </a:p>
          <a:p>
            <a:pPr lvl="1"/>
            <a:endParaRPr lang="en-US" dirty="0"/>
          </a:p>
          <a:p>
            <a:pPr lvl="1"/>
            <a:endParaRPr lang="en-US" dirty="0"/>
          </a:p>
          <a:p>
            <a:pPr lvl="1"/>
            <a:endParaRPr lang="en-US" dirty="0"/>
          </a:p>
          <a:p>
            <a:pPr lvl="1"/>
            <a:endParaRPr lang="en-US" dirty="0"/>
          </a:p>
          <a:p>
            <a:pPr lvl="1"/>
            <a:endParaRPr lang="en-US" dirty="0"/>
          </a:p>
          <a:p>
            <a:pPr lvl="1"/>
            <a:r>
              <a:rPr lang="en-US" dirty="0"/>
              <a:t>note, the </a:t>
            </a:r>
            <a:r>
              <a:rPr lang="en-US" dirty="0" err="1"/>
              <a:t>deque</a:t>
            </a:r>
            <a:r>
              <a:rPr lang="en-US" dirty="0"/>
              <a:t> is an industry standard for </a:t>
            </a:r>
            <a:r>
              <a:rPr lang="en-US" dirty="0" err="1"/>
              <a:t>c++</a:t>
            </a:r>
            <a:r>
              <a:rPr lang="en-US" dirty="0"/>
              <a:t>.  </a:t>
            </a:r>
          </a:p>
          <a:p>
            <a:pPr lvl="2"/>
            <a:r>
              <a:rPr lang="en-US" dirty="0"/>
              <a:t>versions of a </a:t>
            </a:r>
            <a:r>
              <a:rPr lang="en-US" dirty="0" err="1"/>
              <a:t>deque</a:t>
            </a:r>
            <a:r>
              <a:rPr lang="en-US" dirty="0"/>
              <a:t> data structure exist for other languages as well.  </a:t>
            </a:r>
          </a:p>
          <a:p>
            <a:endParaRPr lang="en-US" dirty="0"/>
          </a:p>
        </p:txBody>
      </p:sp>
    </p:spTree>
    <p:extLst>
      <p:ext uri="{BB962C8B-B14F-4D97-AF65-F5344CB8AC3E}">
        <p14:creationId xmlns:p14="http://schemas.microsoft.com/office/powerpoint/2010/main" val="16577905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using a </a:t>
            </a:r>
            <a:r>
              <a:rPr lang="en-US" dirty="0" err="1"/>
              <a:t>deque</a:t>
            </a:r>
            <a:endParaRPr lang="en-US" dirty="0"/>
          </a:p>
        </p:txBody>
      </p:sp>
      <p:sp>
        <p:nvSpPr>
          <p:cNvPr id="3" name="Content Placeholder 2"/>
          <p:cNvSpPr>
            <a:spLocks noGrp="1"/>
          </p:cNvSpPr>
          <p:nvPr>
            <p:ph idx="1"/>
          </p:nvPr>
        </p:nvSpPr>
        <p:spPr/>
        <p:txBody>
          <a:bodyPr/>
          <a:lstStyle/>
          <a:p>
            <a:r>
              <a:rPr lang="en-US" dirty="0"/>
              <a:t>So if we choose to use a </a:t>
            </a:r>
            <a:r>
              <a:rPr lang="en-US" dirty="0" err="1"/>
              <a:t>deque</a:t>
            </a:r>
            <a:r>
              <a:rPr lang="en-US" dirty="0"/>
              <a:t> instead of a stack or queue data structure then</a:t>
            </a:r>
          </a:p>
          <a:p>
            <a:pPr lvl="1"/>
            <a:r>
              <a:rPr lang="en-US" dirty="0"/>
              <a:t>What functions would be used to treat it as a stack only?</a:t>
            </a:r>
          </a:p>
          <a:p>
            <a:pPr lvl="1"/>
            <a:endParaRPr lang="en-US" dirty="0"/>
          </a:p>
          <a:p>
            <a:pPr lvl="1"/>
            <a:endParaRPr lang="en-US" dirty="0"/>
          </a:p>
          <a:p>
            <a:pPr lvl="1"/>
            <a:endParaRPr lang="en-US" dirty="0"/>
          </a:p>
          <a:p>
            <a:pPr lvl="1"/>
            <a:r>
              <a:rPr lang="en-US" dirty="0"/>
              <a:t>What function would be used to treat it as a queue only?</a:t>
            </a:r>
          </a:p>
        </p:txBody>
      </p:sp>
    </p:spTree>
    <p:extLst>
      <p:ext uri="{BB962C8B-B14F-4D97-AF65-F5344CB8AC3E}">
        <p14:creationId xmlns:p14="http://schemas.microsoft.com/office/powerpoint/2010/main" val="35343584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Java</a:t>
            </a:r>
          </a:p>
        </p:txBody>
      </p:sp>
      <p:sp>
        <p:nvSpPr>
          <p:cNvPr id="3" name="Content Placeholder 2"/>
          <p:cNvSpPr>
            <a:spLocks noGrp="1"/>
          </p:cNvSpPr>
          <p:nvPr>
            <p:ph idx="1"/>
          </p:nvPr>
        </p:nvSpPr>
        <p:spPr/>
        <p:txBody>
          <a:bodyPr>
            <a:normAutofit lnSpcReduction="10000"/>
          </a:bodyPr>
          <a:lstStyle/>
          <a:p>
            <a:r>
              <a:rPr lang="en-US" dirty="0"/>
              <a:t>has a set of "collections".  A grouping of Java Objects (</a:t>
            </a:r>
            <a:r>
              <a:rPr lang="en-US" dirty="0" err="1"/>
              <a:t>ie</a:t>
            </a:r>
            <a:r>
              <a:rPr lang="en-US" dirty="0"/>
              <a:t> collections) with a standard set of methods.</a:t>
            </a:r>
          </a:p>
          <a:p>
            <a:r>
              <a:rPr lang="en-US" dirty="0"/>
              <a:t>Original were Arrays, Vectors, and </a:t>
            </a:r>
            <a:r>
              <a:rPr lang="en-US" dirty="0" err="1"/>
              <a:t>HashTables</a:t>
            </a:r>
            <a:r>
              <a:rPr lang="en-US" dirty="0"/>
              <a:t>.  Many more have been added.</a:t>
            </a:r>
          </a:p>
          <a:p>
            <a:pPr lvl="1"/>
            <a:r>
              <a:rPr lang="en-US" dirty="0"/>
              <a:t>But before Java 1.2, they didn't use a common interface.</a:t>
            </a:r>
          </a:p>
          <a:p>
            <a:r>
              <a:rPr lang="en-US" dirty="0"/>
              <a:t>methods:  </a:t>
            </a:r>
            <a:r>
              <a:rPr lang="en-US" sz="1400" dirty="0"/>
              <a:t>(common set, not the complete list)</a:t>
            </a:r>
          </a:p>
          <a:p>
            <a:pPr lvl="1"/>
            <a:r>
              <a:rPr lang="en-US" dirty="0"/>
              <a:t>add(object), </a:t>
            </a:r>
            <a:r>
              <a:rPr lang="en-US" dirty="0" err="1"/>
              <a:t>addAll</a:t>
            </a:r>
            <a:r>
              <a:rPr lang="en-US" dirty="0"/>
              <a:t>(objects), clear(), contains( object), </a:t>
            </a:r>
            <a:r>
              <a:rPr lang="en-US" dirty="0" err="1"/>
              <a:t>containsAll</a:t>
            </a:r>
            <a:r>
              <a:rPr lang="en-US" dirty="0"/>
              <a:t>(objects), equals( object), </a:t>
            </a:r>
            <a:r>
              <a:rPr lang="en-US" dirty="0" err="1"/>
              <a:t>isEmpty</a:t>
            </a:r>
            <a:r>
              <a:rPr lang="en-US" dirty="0"/>
              <a:t>(), remove(object), </a:t>
            </a:r>
            <a:r>
              <a:rPr lang="en-US" dirty="0" err="1"/>
              <a:t>removeAll</a:t>
            </a:r>
            <a:r>
              <a:rPr lang="en-US" dirty="0"/>
              <a:t>( objects), size(), and </a:t>
            </a:r>
            <a:r>
              <a:rPr lang="en-US" dirty="0" err="1"/>
              <a:t>toArray</a:t>
            </a:r>
            <a:r>
              <a:rPr lang="en-US" dirty="0"/>
              <a:t>() </a:t>
            </a:r>
          </a:p>
          <a:p>
            <a:pPr lvl="1"/>
            <a:r>
              <a:rPr lang="en-US" dirty="0"/>
              <a:t>As we go through the collections, all of these will work, but some will have more methods added to it as well.</a:t>
            </a:r>
          </a:p>
        </p:txBody>
      </p:sp>
    </p:spTree>
    <p:extLst>
      <p:ext uri="{BB962C8B-B14F-4D97-AF65-F5344CB8AC3E}">
        <p14:creationId xmlns:p14="http://schemas.microsoft.com/office/powerpoint/2010/main" val="19172194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Java List</a:t>
            </a:r>
          </a:p>
        </p:txBody>
      </p:sp>
      <p:sp>
        <p:nvSpPr>
          <p:cNvPr id="3" name="Content Placeholder 2"/>
          <p:cNvSpPr>
            <a:spLocks noGrp="1"/>
          </p:cNvSpPr>
          <p:nvPr>
            <p:ph idx="1"/>
          </p:nvPr>
        </p:nvSpPr>
        <p:spPr/>
        <p:txBody>
          <a:bodyPr/>
          <a:lstStyle/>
          <a:p>
            <a:r>
              <a:rPr lang="en-US" dirty="0"/>
              <a:t>List </a:t>
            </a:r>
            <a:r>
              <a:rPr lang="en-US" dirty="0">
                <a:solidFill>
                  <a:srgbClr val="FF0000"/>
                </a:solidFill>
              </a:rPr>
              <a:t>interface</a:t>
            </a:r>
            <a:r>
              <a:rPr lang="en-US" dirty="0"/>
              <a:t> is the child interface of Collection interface. </a:t>
            </a:r>
          </a:p>
          <a:p>
            <a:pPr lvl="1"/>
            <a:r>
              <a:rPr lang="en-US" dirty="0"/>
              <a:t>It inhibits a list type data structure in which we can store the ordered collection of objects. It can have duplicate values.</a:t>
            </a:r>
          </a:p>
          <a:p>
            <a:r>
              <a:rPr lang="en-US" dirty="0"/>
              <a:t>Implementations </a:t>
            </a:r>
          </a:p>
          <a:p>
            <a:pPr lvl="1"/>
            <a:r>
              <a:rPr lang="en-US" dirty="0" err="1"/>
              <a:t>ArrayList</a:t>
            </a:r>
            <a:r>
              <a:rPr lang="en-US" dirty="0"/>
              <a:t>, </a:t>
            </a:r>
            <a:r>
              <a:rPr lang="en-US" dirty="0" err="1"/>
              <a:t>LinkedList</a:t>
            </a:r>
            <a:r>
              <a:rPr lang="en-US" dirty="0"/>
              <a:t>, Vector, Stack.</a:t>
            </a:r>
          </a:p>
          <a:p>
            <a:pPr lvl="2"/>
            <a:r>
              <a:rPr lang="en-US" dirty="0"/>
              <a:t>You can't actually use a List directly, you need an implementation.  </a:t>
            </a:r>
          </a:p>
          <a:p>
            <a:r>
              <a:rPr lang="en-US" dirty="0" err="1"/>
              <a:t>ArrayList</a:t>
            </a:r>
            <a:endParaRPr lang="en-US" dirty="0"/>
          </a:p>
          <a:p>
            <a:pPr lvl="1"/>
            <a:r>
              <a:rPr lang="en-US" dirty="0"/>
              <a:t>It is like an array, but there is </a:t>
            </a:r>
            <a:r>
              <a:rPr lang="en-US" i="1" dirty="0"/>
              <a:t>no size limit</a:t>
            </a:r>
            <a:r>
              <a:rPr lang="en-US" dirty="0"/>
              <a:t>. We can add or remove elements anytime. So, it is much more flexible than the traditional array. It is found in the </a:t>
            </a:r>
            <a:r>
              <a:rPr lang="en-US" i="1" dirty="0" err="1"/>
              <a:t>java.util</a:t>
            </a:r>
            <a:r>
              <a:rPr lang="en-US" dirty="0"/>
              <a:t> package. It is like the Vector in C++.</a:t>
            </a:r>
          </a:p>
        </p:txBody>
      </p:sp>
    </p:spTree>
    <p:extLst>
      <p:ext uri="{BB962C8B-B14F-4D97-AF65-F5344CB8AC3E}">
        <p14:creationId xmlns:p14="http://schemas.microsoft.com/office/powerpoint/2010/main" val="28128396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Java code example</a:t>
            </a:r>
          </a:p>
        </p:txBody>
      </p:sp>
      <p:sp>
        <p:nvSpPr>
          <p:cNvPr id="3" name="Content Placeholder 2"/>
          <p:cNvSpPr>
            <a:spLocks noGrp="1"/>
          </p:cNvSpPr>
          <p:nvPr>
            <p:ph idx="1"/>
          </p:nvPr>
        </p:nvSpPr>
        <p:spPr/>
        <p:txBody>
          <a:bodyPr>
            <a:normAutofit fontScale="92500" lnSpcReduction="20000"/>
          </a:bodyPr>
          <a:lstStyle/>
          <a:p>
            <a:r>
              <a:rPr lang="en-US" dirty="0"/>
              <a:t>In brief a little code:</a:t>
            </a:r>
          </a:p>
          <a:p>
            <a:pPr marL="0" indent="0">
              <a:buNone/>
            </a:pPr>
            <a:r>
              <a:rPr lang="en-US" dirty="0"/>
              <a:t>List&lt;data-type&gt; list1 = new </a:t>
            </a:r>
            <a:r>
              <a:rPr lang="en-US" dirty="0" err="1"/>
              <a:t>ArrayList</a:t>
            </a:r>
            <a:r>
              <a:rPr lang="en-US" dirty="0"/>
              <a:t>();</a:t>
            </a:r>
          </a:p>
          <a:p>
            <a:pPr marL="0" indent="0">
              <a:buNone/>
            </a:pPr>
            <a:r>
              <a:rPr lang="en-US" dirty="0"/>
              <a:t>List &lt;data-type&gt; list2 = new </a:t>
            </a:r>
            <a:r>
              <a:rPr lang="en-US" dirty="0" err="1"/>
              <a:t>LinkedList</a:t>
            </a:r>
            <a:r>
              <a:rPr lang="en-US" dirty="0"/>
              <a:t>();  </a:t>
            </a:r>
          </a:p>
          <a:p>
            <a:pPr marL="0" indent="0">
              <a:buNone/>
            </a:pPr>
            <a:r>
              <a:rPr lang="en-US" dirty="0"/>
              <a:t>List &lt;data-type&gt; list3 = new Vector();  </a:t>
            </a:r>
          </a:p>
          <a:p>
            <a:pPr marL="0" indent="0">
              <a:buNone/>
            </a:pPr>
            <a:r>
              <a:rPr lang="en-US" dirty="0"/>
              <a:t>List &lt;data-type&gt; list4 = new Stack(); </a:t>
            </a:r>
          </a:p>
          <a:p>
            <a:r>
              <a:rPr lang="en-US" dirty="0"/>
              <a:t>using a string  List&lt;String&gt; list = new </a:t>
            </a:r>
            <a:r>
              <a:rPr lang="en-US" dirty="0" err="1"/>
              <a:t>ArrayList</a:t>
            </a:r>
            <a:r>
              <a:rPr lang="en-US" dirty="0"/>
              <a:t>&lt;String&gt;();</a:t>
            </a:r>
          </a:p>
          <a:p>
            <a:pPr marL="0" indent="0">
              <a:buNone/>
            </a:pPr>
            <a:r>
              <a:rPr lang="en-US" dirty="0" err="1"/>
              <a:t>list.add</a:t>
            </a:r>
            <a:r>
              <a:rPr lang="en-US" dirty="0"/>
              <a:t>("Jim");</a:t>
            </a:r>
          </a:p>
          <a:p>
            <a:r>
              <a:rPr lang="en-US" dirty="0"/>
              <a:t>If you know you only need an </a:t>
            </a:r>
            <a:r>
              <a:rPr lang="en-US" dirty="0" err="1"/>
              <a:t>ArrayList</a:t>
            </a:r>
            <a:r>
              <a:rPr lang="en-US" dirty="0"/>
              <a:t>, then you can declare that way.</a:t>
            </a:r>
          </a:p>
          <a:p>
            <a:pPr marL="0" indent="0">
              <a:buNone/>
            </a:pPr>
            <a:r>
              <a:rPr lang="en-US" dirty="0" err="1"/>
              <a:t>ArrayList</a:t>
            </a:r>
            <a:r>
              <a:rPr lang="en-US" dirty="0"/>
              <a:t>&lt;String&gt; list = new </a:t>
            </a:r>
            <a:r>
              <a:rPr lang="en-US" dirty="0" err="1"/>
              <a:t>ArrayList</a:t>
            </a:r>
            <a:r>
              <a:rPr lang="en-US" dirty="0"/>
              <a:t>&lt;String&gt;();</a:t>
            </a:r>
          </a:p>
          <a:p>
            <a:pPr marL="0" indent="0">
              <a:buNone/>
            </a:pPr>
            <a:r>
              <a:rPr lang="en-US" dirty="0" err="1"/>
              <a:t>list.add</a:t>
            </a:r>
            <a:r>
              <a:rPr lang="en-US" dirty="0"/>
              <a:t>("Jim");</a:t>
            </a:r>
          </a:p>
          <a:p>
            <a:pPr marL="0" indent="0">
              <a:buNone/>
            </a:pPr>
            <a:endParaRPr lang="en-US" dirty="0"/>
          </a:p>
        </p:txBody>
      </p:sp>
    </p:spTree>
    <p:extLst>
      <p:ext uri="{BB962C8B-B14F-4D97-AF65-F5344CB8AC3E}">
        <p14:creationId xmlns:p14="http://schemas.microsoft.com/office/powerpoint/2010/main" val="9923467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Java List (2)</a:t>
            </a:r>
          </a:p>
        </p:txBody>
      </p:sp>
      <p:sp>
        <p:nvSpPr>
          <p:cNvPr id="3" name="Content Placeholder 2"/>
          <p:cNvSpPr>
            <a:spLocks noGrp="1"/>
          </p:cNvSpPr>
          <p:nvPr>
            <p:ph idx="1"/>
          </p:nvPr>
        </p:nvSpPr>
        <p:spPr/>
        <p:txBody>
          <a:bodyPr/>
          <a:lstStyle/>
          <a:p>
            <a:r>
              <a:rPr lang="en-US" dirty="0" err="1"/>
              <a:t>LinkedList</a:t>
            </a:r>
            <a:r>
              <a:rPr lang="en-US" dirty="0"/>
              <a:t> class</a:t>
            </a:r>
          </a:p>
          <a:p>
            <a:pPr lvl="1"/>
            <a:r>
              <a:rPr lang="en-US" dirty="0"/>
              <a:t>Java doesn't not give us (the Programmer) access to pointers.  But make no mistake, Java uses pointer all the time.</a:t>
            </a:r>
          </a:p>
          <a:p>
            <a:pPr lvl="1"/>
            <a:r>
              <a:rPr lang="en-US" dirty="0"/>
              <a:t>uses a doubly linked list to store the elements. It provides a linked-list data structure.  maintains insertion order.</a:t>
            </a:r>
          </a:p>
          <a:p>
            <a:pPr lvl="1"/>
            <a:r>
              <a:rPr lang="en-US" dirty="0"/>
              <a:t>implements List and extends the </a:t>
            </a:r>
            <a:r>
              <a:rPr lang="en-US" dirty="0" err="1"/>
              <a:t>Deque</a:t>
            </a:r>
            <a:r>
              <a:rPr lang="en-US" dirty="0"/>
              <a:t> class.</a:t>
            </a:r>
          </a:p>
          <a:p>
            <a:r>
              <a:rPr lang="en-US" dirty="0" err="1"/>
              <a:t>LinkedList</a:t>
            </a:r>
            <a:r>
              <a:rPr lang="en-US" dirty="0"/>
              <a:t> vs </a:t>
            </a:r>
            <a:r>
              <a:rPr lang="en-US" dirty="0" err="1"/>
              <a:t>ArrayList</a:t>
            </a:r>
            <a:endParaRPr lang="en-US" dirty="0"/>
          </a:p>
          <a:p>
            <a:pPr lvl="1"/>
            <a:r>
              <a:rPr lang="en-US" dirty="0" err="1"/>
              <a:t>ArrayList</a:t>
            </a:r>
            <a:r>
              <a:rPr lang="en-US" dirty="0"/>
              <a:t> is very slow compared to </a:t>
            </a:r>
            <a:r>
              <a:rPr lang="en-US" dirty="0" err="1"/>
              <a:t>LinkedList</a:t>
            </a:r>
            <a:r>
              <a:rPr lang="en-US" dirty="0"/>
              <a:t> for inserting, since it uses an dynamic arrays, while </a:t>
            </a:r>
            <a:r>
              <a:rPr lang="en-US" dirty="0" err="1"/>
              <a:t>LinkedList</a:t>
            </a:r>
            <a:r>
              <a:rPr lang="en-US" dirty="0"/>
              <a:t> use linked list.</a:t>
            </a:r>
          </a:p>
          <a:p>
            <a:pPr lvl="1"/>
            <a:r>
              <a:rPr lang="en-US" dirty="0" err="1"/>
              <a:t>LinkedList</a:t>
            </a:r>
            <a:r>
              <a:rPr lang="en-US" dirty="0"/>
              <a:t> is slow compared </a:t>
            </a:r>
            <a:r>
              <a:rPr lang="en-US" dirty="0" err="1"/>
              <a:t>ArrayList</a:t>
            </a:r>
            <a:r>
              <a:rPr lang="en-US" dirty="0"/>
              <a:t> for accessing data.  </a:t>
            </a:r>
          </a:p>
          <a:p>
            <a:pPr lvl="1"/>
            <a:endParaRPr lang="en-US" dirty="0"/>
          </a:p>
          <a:p>
            <a:pPr lvl="1"/>
            <a:endParaRPr lang="en-US" dirty="0"/>
          </a:p>
        </p:txBody>
      </p:sp>
    </p:spTree>
    <p:extLst>
      <p:ext uri="{BB962C8B-B14F-4D97-AF65-F5344CB8AC3E}">
        <p14:creationId xmlns:p14="http://schemas.microsoft.com/office/powerpoint/2010/main" val="3288445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Standard template library.</a:t>
            </a:r>
          </a:p>
        </p:txBody>
      </p:sp>
      <p:sp>
        <p:nvSpPr>
          <p:cNvPr id="3" name="Content Placeholder 2"/>
          <p:cNvSpPr>
            <a:spLocks noGrp="1"/>
          </p:cNvSpPr>
          <p:nvPr>
            <p:ph idx="1"/>
          </p:nvPr>
        </p:nvSpPr>
        <p:spPr/>
        <p:txBody>
          <a:bodyPr/>
          <a:lstStyle/>
          <a:p>
            <a:r>
              <a:rPr lang="en-US" dirty="0"/>
              <a:t>Many languages have a set of libraries for some data structures.</a:t>
            </a:r>
          </a:p>
          <a:p>
            <a:pPr lvl="1"/>
            <a:r>
              <a:rPr lang="en-US" dirty="0"/>
              <a:t>They follow a set of guide lines to ensure that the efficient as well.</a:t>
            </a:r>
          </a:p>
          <a:p>
            <a:endParaRPr lang="en-US" dirty="0"/>
          </a:p>
          <a:p>
            <a:r>
              <a:rPr lang="en-US" dirty="0"/>
              <a:t>We'll look at some of the STL for C++, Java, and a little python.</a:t>
            </a:r>
          </a:p>
        </p:txBody>
      </p:sp>
    </p:spTree>
    <p:extLst>
      <p:ext uri="{BB962C8B-B14F-4D97-AF65-F5344CB8AC3E}">
        <p14:creationId xmlns:p14="http://schemas.microsoft.com/office/powerpoint/2010/main" val="6301543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Java List (3)</a:t>
            </a:r>
          </a:p>
        </p:txBody>
      </p:sp>
      <p:sp>
        <p:nvSpPr>
          <p:cNvPr id="3" name="Content Placeholder 2"/>
          <p:cNvSpPr>
            <a:spLocks noGrp="1"/>
          </p:cNvSpPr>
          <p:nvPr>
            <p:ph idx="1"/>
          </p:nvPr>
        </p:nvSpPr>
        <p:spPr/>
        <p:txBody>
          <a:bodyPr>
            <a:normAutofit/>
          </a:bodyPr>
          <a:lstStyle/>
          <a:p>
            <a:r>
              <a:rPr lang="en-US" dirty="0"/>
              <a:t>Java Vector</a:t>
            </a:r>
          </a:p>
          <a:p>
            <a:pPr lvl="1"/>
            <a:r>
              <a:rPr lang="en-US" dirty="0"/>
              <a:t>Vector is like the dynamic array which can grow or shrink its size. Unlike array, we can store n-number of elements in it as there is no size limit. </a:t>
            </a:r>
          </a:p>
          <a:p>
            <a:pPr lvl="2"/>
            <a:r>
              <a:rPr lang="en-US" dirty="0"/>
              <a:t>It is recommended to use the Vector class in the thread-safe implementation only.  If you don't need to use the thread-safe implementation, you should use the </a:t>
            </a:r>
            <a:r>
              <a:rPr lang="en-US" dirty="0" err="1"/>
              <a:t>ArrayList</a:t>
            </a:r>
            <a:r>
              <a:rPr lang="en-US" dirty="0"/>
              <a:t>, the </a:t>
            </a:r>
            <a:r>
              <a:rPr lang="en-US" dirty="0" err="1"/>
              <a:t>ArrayList</a:t>
            </a:r>
            <a:r>
              <a:rPr lang="en-US" dirty="0"/>
              <a:t> will perform better in such case.</a:t>
            </a:r>
          </a:p>
          <a:p>
            <a:r>
              <a:rPr lang="en-US" dirty="0"/>
              <a:t>Java Stack</a:t>
            </a:r>
          </a:p>
          <a:p>
            <a:pPr lvl="1"/>
            <a:r>
              <a:rPr lang="en-US" dirty="0"/>
              <a:t> It is based on Last-In-First-Out (LIFO).</a:t>
            </a:r>
          </a:p>
          <a:p>
            <a:pPr lvl="1"/>
            <a:r>
              <a:rPr lang="en-US" dirty="0"/>
              <a:t>Does not standard interface.</a:t>
            </a:r>
          </a:p>
          <a:p>
            <a:pPr lvl="2"/>
            <a:r>
              <a:rPr lang="en-US" dirty="0"/>
              <a:t>Uses empty(), push (object0, pop(), peek(), and search (object)</a:t>
            </a:r>
          </a:p>
          <a:p>
            <a:pPr lvl="1"/>
            <a:r>
              <a:rPr lang="en-US" dirty="0"/>
              <a:t>You can use an </a:t>
            </a:r>
            <a:r>
              <a:rPr lang="en-US" dirty="0" err="1"/>
              <a:t>LinkedList</a:t>
            </a:r>
            <a:r>
              <a:rPr lang="en-US" dirty="0"/>
              <a:t> as stack.</a:t>
            </a:r>
          </a:p>
        </p:txBody>
      </p:sp>
    </p:spTree>
    <p:extLst>
      <p:ext uri="{BB962C8B-B14F-4D97-AF65-F5344CB8AC3E}">
        <p14:creationId xmlns:p14="http://schemas.microsoft.com/office/powerpoint/2010/main" val="38851386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Java Queue</a:t>
            </a:r>
          </a:p>
        </p:txBody>
      </p:sp>
      <p:sp>
        <p:nvSpPr>
          <p:cNvPr id="3" name="Content Placeholder 2"/>
          <p:cNvSpPr>
            <a:spLocks noGrp="1"/>
          </p:cNvSpPr>
          <p:nvPr>
            <p:ph idx="1"/>
          </p:nvPr>
        </p:nvSpPr>
        <p:spPr/>
        <p:txBody>
          <a:bodyPr>
            <a:normAutofit lnSpcReduction="10000"/>
          </a:bodyPr>
          <a:lstStyle/>
          <a:p>
            <a:r>
              <a:rPr lang="en-US" dirty="0"/>
              <a:t>Java has an Interface for Queue and </a:t>
            </a:r>
            <a:r>
              <a:rPr lang="en-US" dirty="0" err="1"/>
              <a:t>Deque</a:t>
            </a:r>
            <a:endParaRPr lang="en-US" dirty="0"/>
          </a:p>
          <a:p>
            <a:pPr lvl="1"/>
            <a:r>
              <a:rPr lang="en-US" dirty="0"/>
              <a:t>Queue are implemented by </a:t>
            </a:r>
            <a:r>
              <a:rPr lang="en-US" dirty="0" err="1"/>
              <a:t>PriorityQueue</a:t>
            </a:r>
            <a:r>
              <a:rPr lang="en-US" dirty="0"/>
              <a:t>, </a:t>
            </a:r>
            <a:r>
              <a:rPr lang="en-US" dirty="0" err="1"/>
              <a:t>ArrayBlockingQueue</a:t>
            </a:r>
            <a:r>
              <a:rPr lang="en-US" dirty="0"/>
              <a:t>, and </a:t>
            </a:r>
            <a:r>
              <a:rPr lang="en-US" dirty="0" err="1"/>
              <a:t>LinkedList</a:t>
            </a:r>
            <a:r>
              <a:rPr lang="en-US" dirty="0"/>
              <a:t> (used for "standard" queue)</a:t>
            </a:r>
          </a:p>
          <a:p>
            <a:pPr lvl="3"/>
            <a:r>
              <a:rPr lang="en-US" dirty="0"/>
              <a:t>Blocking is used for Thread safe operations.</a:t>
            </a:r>
          </a:p>
          <a:p>
            <a:pPr lvl="2"/>
            <a:r>
              <a:rPr lang="en-US" dirty="0" err="1"/>
              <a:t>priorityQueue</a:t>
            </a:r>
            <a:r>
              <a:rPr lang="en-US" dirty="0"/>
              <a:t> use the object to determine priority.  for you only class, you must implement a public </a:t>
            </a:r>
            <a:r>
              <a:rPr lang="en-US" dirty="0" err="1"/>
              <a:t>int</a:t>
            </a:r>
            <a:r>
              <a:rPr lang="en-US" dirty="0"/>
              <a:t> </a:t>
            </a:r>
            <a:r>
              <a:rPr lang="en-US" dirty="0" err="1"/>
              <a:t>compareTo</a:t>
            </a:r>
            <a:r>
              <a:rPr lang="en-US" dirty="0"/>
              <a:t>(your object) which returns 1 for greater, -1 for less, 0 for equal.</a:t>
            </a:r>
          </a:p>
          <a:p>
            <a:pPr lvl="1"/>
            <a:r>
              <a:rPr lang="en-US" dirty="0"/>
              <a:t>methods</a:t>
            </a:r>
          </a:p>
          <a:p>
            <a:pPr lvl="2"/>
            <a:r>
              <a:rPr lang="en-US" dirty="0"/>
              <a:t>add (object), remove() as you would expect add and removes from the head.</a:t>
            </a:r>
          </a:p>
          <a:p>
            <a:pPr lvl="3"/>
            <a:r>
              <a:rPr lang="en-US" dirty="0"/>
              <a:t>offer(object) inserts in the head of the queue.</a:t>
            </a:r>
          </a:p>
          <a:p>
            <a:pPr lvl="2"/>
            <a:r>
              <a:rPr lang="en-US" dirty="0"/>
              <a:t>poll() retrieves and removes the head of this queue, or returns null if this queue is empty.</a:t>
            </a:r>
          </a:p>
          <a:p>
            <a:pPr lvl="2"/>
            <a:r>
              <a:rPr lang="en-US" dirty="0"/>
              <a:t>element() and peek() retrieves and removes the head of this queue, or returns null if this queue is empty.</a:t>
            </a:r>
          </a:p>
        </p:txBody>
      </p:sp>
    </p:spTree>
    <p:extLst>
      <p:ext uri="{BB962C8B-B14F-4D97-AF65-F5344CB8AC3E}">
        <p14:creationId xmlns:p14="http://schemas.microsoft.com/office/powerpoint/2010/main" val="1564535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Java Queue code</a:t>
            </a:r>
          </a:p>
        </p:txBody>
      </p:sp>
      <p:sp>
        <p:nvSpPr>
          <p:cNvPr id="3" name="Content Placeholder 2"/>
          <p:cNvSpPr>
            <a:spLocks noGrp="1"/>
          </p:cNvSpPr>
          <p:nvPr>
            <p:ph idx="1"/>
          </p:nvPr>
        </p:nvSpPr>
        <p:spPr/>
        <p:txBody>
          <a:bodyPr/>
          <a:lstStyle/>
          <a:p>
            <a:r>
              <a:rPr lang="en-US" dirty="0"/>
              <a:t>Queue</a:t>
            </a:r>
          </a:p>
          <a:p>
            <a:pPr marL="457200" lvl="1" indent="0">
              <a:buNone/>
            </a:pPr>
            <a:r>
              <a:rPr lang="en-US" dirty="0"/>
              <a:t>Queue&lt;String&gt; queue = new LinkedList&lt;string&gt;();  //LinkedList is used </a:t>
            </a:r>
            <a:r>
              <a:rPr lang="en-US"/>
              <a:t>for queue</a:t>
            </a:r>
            <a:endParaRPr lang="en-US" dirty="0"/>
          </a:p>
          <a:p>
            <a:pPr marL="457200" lvl="1" indent="0">
              <a:buNone/>
            </a:pPr>
            <a:r>
              <a:rPr lang="en-US" dirty="0" err="1"/>
              <a:t>queue.add</a:t>
            </a:r>
            <a:r>
              <a:rPr lang="en-US" dirty="0"/>
              <a:t>("Jim");</a:t>
            </a:r>
          </a:p>
          <a:p>
            <a:pPr marL="457200" lvl="1" indent="0">
              <a:buNone/>
            </a:pPr>
            <a:r>
              <a:rPr lang="en-US" dirty="0" err="1"/>
              <a:t>queue.add</a:t>
            </a:r>
            <a:r>
              <a:rPr lang="en-US" dirty="0"/>
              <a:t>("</a:t>
            </a:r>
            <a:r>
              <a:rPr lang="en-US" dirty="0" err="1"/>
              <a:t>fred</a:t>
            </a:r>
            <a:r>
              <a:rPr lang="en-US" dirty="0"/>
              <a:t>");</a:t>
            </a:r>
          </a:p>
          <a:p>
            <a:pPr lvl="2"/>
            <a:r>
              <a:rPr lang="en-US" dirty="0"/>
              <a:t>head of the queue "Jim"</a:t>
            </a:r>
          </a:p>
          <a:p>
            <a:r>
              <a:rPr lang="en-US" dirty="0"/>
              <a:t>Priority Queue</a:t>
            </a:r>
          </a:p>
          <a:p>
            <a:pPr marL="457200" lvl="1" indent="0">
              <a:buNone/>
            </a:pPr>
            <a:r>
              <a:rPr lang="en-US" dirty="0" err="1"/>
              <a:t>PriorityQueue</a:t>
            </a:r>
            <a:r>
              <a:rPr lang="en-US" dirty="0"/>
              <a:t>&lt;String&gt; queue=new </a:t>
            </a:r>
            <a:r>
              <a:rPr lang="en-US" dirty="0" err="1"/>
              <a:t>PriorityQueue</a:t>
            </a:r>
            <a:r>
              <a:rPr lang="en-US" dirty="0"/>
              <a:t>&lt;String&gt;();  </a:t>
            </a:r>
          </a:p>
          <a:p>
            <a:pPr marL="457200" lvl="1" indent="0">
              <a:buNone/>
            </a:pPr>
            <a:r>
              <a:rPr lang="en-US" dirty="0" err="1"/>
              <a:t>queue.add</a:t>
            </a:r>
            <a:r>
              <a:rPr lang="en-US" dirty="0"/>
              <a:t>("Jim"); </a:t>
            </a:r>
          </a:p>
          <a:p>
            <a:pPr marL="457200" lvl="1" indent="0">
              <a:buNone/>
            </a:pPr>
            <a:r>
              <a:rPr lang="en-US" dirty="0" err="1"/>
              <a:t>queue.add</a:t>
            </a:r>
            <a:r>
              <a:rPr lang="en-US" dirty="0"/>
              <a:t>("</a:t>
            </a:r>
            <a:r>
              <a:rPr lang="en-US" dirty="0" err="1"/>
              <a:t>fred</a:t>
            </a:r>
            <a:r>
              <a:rPr lang="en-US" dirty="0"/>
              <a:t>");</a:t>
            </a:r>
          </a:p>
          <a:p>
            <a:pPr lvl="2"/>
            <a:r>
              <a:rPr lang="en-US" dirty="0"/>
              <a:t>head of the queue is "Fred"</a:t>
            </a:r>
          </a:p>
        </p:txBody>
      </p:sp>
    </p:spTree>
    <p:extLst>
      <p:ext uri="{BB962C8B-B14F-4D97-AF65-F5344CB8AC3E}">
        <p14:creationId xmlns:p14="http://schemas.microsoft.com/office/powerpoint/2010/main" val="7230464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Java </a:t>
            </a:r>
            <a:r>
              <a:rPr lang="en-US" dirty="0" err="1"/>
              <a:t>Deque</a:t>
            </a:r>
            <a:endParaRPr lang="en-US" dirty="0"/>
          </a:p>
        </p:txBody>
      </p:sp>
      <p:sp>
        <p:nvSpPr>
          <p:cNvPr id="3" name="Content Placeholder 2"/>
          <p:cNvSpPr>
            <a:spLocks noGrp="1"/>
          </p:cNvSpPr>
          <p:nvPr>
            <p:ph idx="1"/>
          </p:nvPr>
        </p:nvSpPr>
        <p:spPr/>
        <p:txBody>
          <a:bodyPr/>
          <a:lstStyle/>
          <a:p>
            <a:pPr lvl="1"/>
            <a:r>
              <a:rPr lang="en-US" dirty="0" err="1"/>
              <a:t>Deque</a:t>
            </a:r>
            <a:r>
              <a:rPr lang="en-US" dirty="0"/>
              <a:t> are implemented by </a:t>
            </a:r>
            <a:r>
              <a:rPr lang="en-US" dirty="0" err="1"/>
              <a:t>ArrayDeque</a:t>
            </a:r>
            <a:r>
              <a:rPr lang="en-US" dirty="0"/>
              <a:t>, and </a:t>
            </a:r>
            <a:r>
              <a:rPr lang="en-US" dirty="0" err="1"/>
              <a:t>ArrayBlockingDeque</a:t>
            </a:r>
            <a:r>
              <a:rPr lang="en-US" dirty="0"/>
              <a:t> </a:t>
            </a:r>
          </a:p>
          <a:p>
            <a:pPr lvl="2"/>
            <a:r>
              <a:rPr lang="en-US" dirty="0"/>
              <a:t>Blocking is used for Thread safe operations.</a:t>
            </a:r>
          </a:p>
          <a:p>
            <a:pPr lvl="1"/>
            <a:r>
              <a:rPr lang="en-US" dirty="0"/>
              <a:t>unlike Queue, you can add or remove from both sides.  </a:t>
            </a:r>
          </a:p>
          <a:p>
            <a:pPr lvl="2"/>
            <a:r>
              <a:rPr lang="en-US" dirty="0"/>
              <a:t>Also implements all the queue methods.</a:t>
            </a:r>
          </a:p>
          <a:p>
            <a:pPr lvl="1"/>
            <a:r>
              <a:rPr lang="en-US" dirty="0"/>
              <a:t>methods</a:t>
            </a:r>
          </a:p>
          <a:p>
            <a:pPr lvl="2"/>
            <a:r>
              <a:rPr lang="en-US" dirty="0"/>
              <a:t>add(object), offer(object), </a:t>
            </a:r>
            <a:r>
              <a:rPr lang="en-US" dirty="0" err="1"/>
              <a:t>offerFirst</a:t>
            </a:r>
            <a:r>
              <a:rPr lang="en-US" dirty="0"/>
              <a:t>(object), </a:t>
            </a:r>
            <a:r>
              <a:rPr lang="en-US" dirty="0" err="1"/>
              <a:t>removeFirst</a:t>
            </a:r>
            <a:r>
              <a:rPr lang="en-US" dirty="0"/>
              <a:t>(), remove()</a:t>
            </a:r>
          </a:p>
          <a:p>
            <a:pPr lvl="3"/>
            <a:r>
              <a:rPr lang="en-US" dirty="0"/>
              <a:t>insert and remove from the front.</a:t>
            </a:r>
          </a:p>
          <a:p>
            <a:pPr lvl="2"/>
            <a:r>
              <a:rPr lang="en-US" dirty="0" err="1"/>
              <a:t>addlast</a:t>
            </a:r>
            <a:r>
              <a:rPr lang="en-US" dirty="0"/>
              <a:t>(object), </a:t>
            </a:r>
            <a:r>
              <a:rPr lang="en-US" dirty="0" err="1"/>
              <a:t>offerLast</a:t>
            </a:r>
            <a:r>
              <a:rPr lang="en-US" dirty="0"/>
              <a:t>(object), </a:t>
            </a:r>
            <a:r>
              <a:rPr lang="en-US" dirty="0" err="1"/>
              <a:t>removeLast</a:t>
            </a:r>
            <a:r>
              <a:rPr lang="en-US" dirty="0"/>
              <a:t>()</a:t>
            </a:r>
          </a:p>
          <a:p>
            <a:pPr lvl="3"/>
            <a:r>
              <a:rPr lang="en-US" dirty="0"/>
              <a:t>insert and remove the end</a:t>
            </a:r>
          </a:p>
          <a:p>
            <a:pPr lvl="2"/>
            <a:r>
              <a:rPr lang="en-US" dirty="0"/>
              <a:t>peek() and </a:t>
            </a:r>
            <a:r>
              <a:rPr lang="en-US" dirty="0" err="1"/>
              <a:t>peekFirst</a:t>
            </a:r>
            <a:r>
              <a:rPr lang="en-US" dirty="0"/>
              <a:t>() from the front</a:t>
            </a:r>
          </a:p>
          <a:p>
            <a:pPr lvl="2"/>
            <a:r>
              <a:rPr lang="en-US" dirty="0" err="1"/>
              <a:t>peekLast</a:t>
            </a:r>
            <a:r>
              <a:rPr lang="en-US" dirty="0"/>
              <a:t>()  from the end.</a:t>
            </a:r>
          </a:p>
        </p:txBody>
      </p:sp>
    </p:spTree>
    <p:extLst>
      <p:ext uri="{BB962C8B-B14F-4D97-AF65-F5344CB8AC3E}">
        <p14:creationId xmlns:p14="http://schemas.microsoft.com/office/powerpoint/2010/main" val="29648951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Java </a:t>
            </a:r>
            <a:r>
              <a:rPr lang="en-US" dirty="0" err="1"/>
              <a:t>Deque</a:t>
            </a:r>
            <a:r>
              <a:rPr lang="en-US" dirty="0"/>
              <a:t> Code</a:t>
            </a:r>
          </a:p>
        </p:txBody>
      </p:sp>
      <p:sp>
        <p:nvSpPr>
          <p:cNvPr id="3" name="Content Placeholder 2"/>
          <p:cNvSpPr>
            <a:spLocks noGrp="1"/>
          </p:cNvSpPr>
          <p:nvPr>
            <p:ph idx="1"/>
          </p:nvPr>
        </p:nvSpPr>
        <p:spPr/>
        <p:txBody>
          <a:bodyPr/>
          <a:lstStyle/>
          <a:p>
            <a:pPr marL="0" indent="0">
              <a:buNone/>
            </a:pPr>
            <a:r>
              <a:rPr lang="en-US" dirty="0" err="1"/>
              <a:t>Deque</a:t>
            </a:r>
            <a:r>
              <a:rPr lang="en-US" dirty="0"/>
              <a:t>&lt;String&gt; </a:t>
            </a:r>
            <a:r>
              <a:rPr lang="en-US" dirty="0" err="1"/>
              <a:t>deque</a:t>
            </a:r>
            <a:r>
              <a:rPr lang="en-US" dirty="0"/>
              <a:t> = new </a:t>
            </a:r>
            <a:r>
              <a:rPr lang="en-US" dirty="0" err="1"/>
              <a:t>ArrayDeque</a:t>
            </a:r>
            <a:r>
              <a:rPr lang="en-US" dirty="0"/>
              <a:t>&lt;String&gt;();  </a:t>
            </a:r>
          </a:p>
          <a:p>
            <a:pPr marL="0" indent="0">
              <a:buNone/>
            </a:pPr>
            <a:r>
              <a:rPr lang="en-US" dirty="0" err="1"/>
              <a:t>deque.add</a:t>
            </a:r>
            <a:r>
              <a:rPr lang="en-US" dirty="0"/>
              <a:t>("Jim"); </a:t>
            </a:r>
          </a:p>
          <a:p>
            <a:pPr marL="0" indent="0">
              <a:buNone/>
            </a:pPr>
            <a:r>
              <a:rPr lang="en-US" dirty="0" err="1"/>
              <a:t>deque.offerFirst</a:t>
            </a:r>
            <a:r>
              <a:rPr lang="en-US" dirty="0"/>
              <a:t>("Fred");</a:t>
            </a:r>
          </a:p>
          <a:p>
            <a:pPr marL="0" indent="0">
              <a:buNone/>
            </a:pPr>
            <a:r>
              <a:rPr lang="en-US" dirty="0" err="1"/>
              <a:t>deque.offerLast</a:t>
            </a:r>
            <a:r>
              <a:rPr lang="en-US" dirty="0"/>
              <a:t>("Jake");</a:t>
            </a:r>
          </a:p>
          <a:p>
            <a:r>
              <a:rPr lang="en-US" dirty="0"/>
              <a:t>so Fred, Jim, and Jake is the list.</a:t>
            </a:r>
          </a:p>
        </p:txBody>
      </p:sp>
    </p:spTree>
    <p:extLst>
      <p:ext uri="{BB962C8B-B14F-4D97-AF65-F5344CB8AC3E}">
        <p14:creationId xmlns:p14="http://schemas.microsoft.com/office/powerpoint/2010/main" val="41857124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python list</a:t>
            </a:r>
          </a:p>
        </p:txBody>
      </p:sp>
      <p:sp>
        <p:nvSpPr>
          <p:cNvPr id="3" name="Content Placeholder 2"/>
          <p:cNvSpPr>
            <a:spLocks noGrp="1"/>
          </p:cNvSpPr>
          <p:nvPr>
            <p:ph idx="1"/>
          </p:nvPr>
        </p:nvSpPr>
        <p:spPr/>
        <p:txBody>
          <a:bodyPr>
            <a:normAutofit fontScale="85000" lnSpcReduction="10000"/>
          </a:bodyPr>
          <a:lstStyle/>
          <a:p>
            <a:r>
              <a:rPr lang="en-US" dirty="0"/>
              <a:t>python doesn't have any support for arrays.  Instead it all a collection called lists.</a:t>
            </a:r>
          </a:p>
          <a:p>
            <a:pPr lvl="1"/>
            <a:r>
              <a:rPr lang="en-US" b="1" dirty="0"/>
              <a:t>List</a:t>
            </a:r>
            <a:r>
              <a:rPr lang="en-US" dirty="0"/>
              <a:t> is a collection which is ordered and changeable. Allows duplicate members.   </a:t>
            </a:r>
            <a:r>
              <a:rPr lang="en-US" dirty="0">
                <a:hlinkClick r:id="rId2"/>
              </a:rPr>
              <a:t>https://www.w3schools.com/python/python_lists.asp</a:t>
            </a:r>
            <a:r>
              <a:rPr lang="en-US" dirty="0"/>
              <a:t> </a:t>
            </a:r>
          </a:p>
          <a:p>
            <a:r>
              <a:rPr lang="en-US" dirty="0"/>
              <a:t>example: </a:t>
            </a:r>
          </a:p>
          <a:p>
            <a:pPr marL="0" indent="0">
              <a:buNone/>
            </a:pPr>
            <a:r>
              <a:rPr lang="en-US" dirty="0" err="1"/>
              <a:t>thislist</a:t>
            </a:r>
            <a:r>
              <a:rPr lang="en-US" dirty="0"/>
              <a:t> = ["apple", "banana", "cherry"]</a:t>
            </a:r>
          </a:p>
          <a:p>
            <a:pPr marL="0" indent="0">
              <a:buNone/>
            </a:pPr>
            <a:r>
              <a:rPr lang="en-US" dirty="0"/>
              <a:t>for x in </a:t>
            </a:r>
            <a:r>
              <a:rPr lang="en-US" dirty="0" err="1"/>
              <a:t>thislist</a:t>
            </a:r>
            <a:r>
              <a:rPr lang="en-US" dirty="0"/>
              <a:t>:</a:t>
            </a:r>
          </a:p>
          <a:p>
            <a:pPr marL="0" indent="0">
              <a:buNone/>
            </a:pPr>
            <a:r>
              <a:rPr lang="en-US" dirty="0"/>
              <a:t>  print(x)</a:t>
            </a:r>
          </a:p>
          <a:p>
            <a:r>
              <a:rPr lang="en-US" dirty="0"/>
              <a:t>output:</a:t>
            </a:r>
          </a:p>
          <a:p>
            <a:pPr marL="0" indent="0">
              <a:buNone/>
            </a:pPr>
            <a:r>
              <a:rPr lang="en-US" dirty="0"/>
              <a:t>apple</a:t>
            </a:r>
          </a:p>
          <a:p>
            <a:pPr marL="0" indent="0">
              <a:buNone/>
            </a:pPr>
            <a:r>
              <a:rPr lang="en-US" dirty="0"/>
              <a:t>banana</a:t>
            </a:r>
          </a:p>
          <a:p>
            <a:pPr marL="0" indent="0">
              <a:buNone/>
            </a:pPr>
            <a:r>
              <a:rPr lang="en-US" dirty="0"/>
              <a:t>cherry</a:t>
            </a:r>
          </a:p>
          <a:p>
            <a:pPr marL="0" indent="0">
              <a:buNone/>
            </a:pPr>
            <a:endParaRPr lang="en-US" dirty="0"/>
          </a:p>
        </p:txBody>
      </p:sp>
    </p:spTree>
    <p:extLst>
      <p:ext uri="{BB962C8B-B14F-4D97-AF65-F5344CB8AC3E}">
        <p14:creationId xmlns:p14="http://schemas.microsoft.com/office/powerpoint/2010/main" val="14787799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Python Stacks and queues.</a:t>
            </a:r>
            <a:endParaRPr lang="en-US" dirty="0"/>
          </a:p>
        </p:txBody>
      </p:sp>
      <p:sp>
        <p:nvSpPr>
          <p:cNvPr id="3" name="Content Placeholder 2"/>
          <p:cNvSpPr>
            <a:spLocks noGrp="1"/>
          </p:cNvSpPr>
          <p:nvPr>
            <p:ph idx="1"/>
          </p:nvPr>
        </p:nvSpPr>
        <p:spPr/>
        <p:txBody>
          <a:bodyPr>
            <a:normAutofit fontScale="85000" lnSpcReduction="20000"/>
          </a:bodyPr>
          <a:lstStyle/>
          <a:p>
            <a:r>
              <a:rPr lang="en-US" dirty="0"/>
              <a:t>Python doesn't have a specific stack or queue class, like </a:t>
            </a:r>
            <a:r>
              <a:rPr lang="en-US" dirty="0" err="1"/>
              <a:t>c++</a:t>
            </a:r>
            <a:r>
              <a:rPr lang="en-US" dirty="0"/>
              <a:t> does.  </a:t>
            </a:r>
          </a:p>
          <a:p>
            <a:r>
              <a:rPr lang="en-US" dirty="0"/>
              <a:t>Instead we just use the correct methods with a list  </a:t>
            </a:r>
          </a:p>
          <a:p>
            <a:pPr lvl="1"/>
            <a:r>
              <a:rPr lang="en-US" dirty="0"/>
              <a:t>stack are last-in first-out</a:t>
            </a:r>
          </a:p>
          <a:p>
            <a:pPr lvl="1"/>
            <a:r>
              <a:rPr lang="en-US" dirty="0"/>
              <a:t>so append() and pop() </a:t>
            </a:r>
          </a:p>
          <a:p>
            <a:pPr lvl="1"/>
            <a:r>
              <a:rPr lang="en-US" dirty="0" err="1"/>
              <a:t>myStack</a:t>
            </a:r>
            <a:r>
              <a:rPr lang="en-US" dirty="0"/>
              <a:t> = ["apple", "banana", "cherry"] #remember this is just a list</a:t>
            </a:r>
          </a:p>
          <a:p>
            <a:pPr lvl="1"/>
            <a:r>
              <a:rPr lang="en-US" dirty="0" err="1"/>
              <a:t>myStack.append</a:t>
            </a:r>
            <a:r>
              <a:rPr lang="en-US" dirty="0"/>
              <a:t>("pineapple")  #append last</a:t>
            </a:r>
          </a:p>
          <a:p>
            <a:pPr lvl="2"/>
            <a:r>
              <a:rPr lang="en-US" dirty="0"/>
              <a:t>list is now: "apple", "banana", "cherry", "pineapple"	</a:t>
            </a:r>
          </a:p>
          <a:p>
            <a:pPr lvl="1"/>
            <a:r>
              <a:rPr lang="en-US" dirty="0"/>
              <a:t>print(</a:t>
            </a:r>
            <a:r>
              <a:rPr lang="en-US" dirty="0" err="1"/>
              <a:t>myStack.pop</a:t>
            </a:r>
            <a:r>
              <a:rPr lang="en-US" dirty="0"/>
              <a:t>()) #remove last</a:t>
            </a:r>
          </a:p>
          <a:p>
            <a:pPr lvl="2"/>
            <a:r>
              <a:rPr lang="en-US" dirty="0"/>
              <a:t>output is pineapple 	 </a:t>
            </a:r>
          </a:p>
          <a:p>
            <a:pPr lvl="1"/>
            <a:r>
              <a:rPr lang="en-US" dirty="0"/>
              <a:t>print(</a:t>
            </a:r>
            <a:r>
              <a:rPr lang="en-US" dirty="0" err="1"/>
              <a:t>myStack</a:t>
            </a:r>
            <a:r>
              <a:rPr lang="en-US" dirty="0"/>
              <a:t>)</a:t>
            </a:r>
          </a:p>
          <a:p>
            <a:pPr lvl="2"/>
            <a:r>
              <a:rPr lang="en-US" dirty="0"/>
              <a:t>output is   "apple", "banana", "cherry"</a:t>
            </a:r>
          </a:p>
          <a:p>
            <a:pPr lvl="1"/>
            <a:r>
              <a:rPr lang="en-US" dirty="0"/>
              <a:t>print(</a:t>
            </a:r>
            <a:r>
              <a:rPr lang="en-US" dirty="0" err="1"/>
              <a:t>myStack.pop</a:t>
            </a:r>
            <a:r>
              <a:rPr lang="en-US" dirty="0"/>
              <a:t>())</a:t>
            </a:r>
          </a:p>
          <a:p>
            <a:pPr lvl="2"/>
            <a:r>
              <a:rPr lang="en-US" dirty="0"/>
              <a:t>output is cherry  	</a:t>
            </a:r>
          </a:p>
          <a:p>
            <a:pPr lvl="1"/>
            <a:r>
              <a:rPr lang="en-US" dirty="0"/>
              <a:t>print(</a:t>
            </a:r>
            <a:r>
              <a:rPr lang="en-US" dirty="0" err="1"/>
              <a:t>myStack</a:t>
            </a:r>
            <a:r>
              <a:rPr lang="en-US" dirty="0"/>
              <a:t>)</a:t>
            </a:r>
          </a:p>
          <a:p>
            <a:pPr lvl="2"/>
            <a:r>
              <a:rPr lang="en-US" dirty="0"/>
              <a:t>output is   "apple", "banana",</a:t>
            </a:r>
          </a:p>
        </p:txBody>
      </p:sp>
    </p:spTree>
    <p:extLst>
      <p:ext uri="{BB962C8B-B14F-4D97-AF65-F5344CB8AC3E}">
        <p14:creationId xmlns:p14="http://schemas.microsoft.com/office/powerpoint/2010/main" val="27145397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Python Stacks and queues (2)</a:t>
            </a:r>
          </a:p>
        </p:txBody>
      </p:sp>
      <p:sp>
        <p:nvSpPr>
          <p:cNvPr id="3" name="Content Placeholder 2"/>
          <p:cNvSpPr>
            <a:spLocks noGrp="1"/>
          </p:cNvSpPr>
          <p:nvPr>
            <p:ph idx="1"/>
          </p:nvPr>
        </p:nvSpPr>
        <p:spPr/>
        <p:txBody>
          <a:bodyPr>
            <a:normAutofit fontScale="92500" lnSpcReduction="10000"/>
          </a:bodyPr>
          <a:lstStyle/>
          <a:p>
            <a:r>
              <a:rPr lang="en-US" dirty="0"/>
              <a:t>For a queue First-in, first-out</a:t>
            </a:r>
          </a:p>
          <a:p>
            <a:pPr lvl="1"/>
            <a:r>
              <a:rPr lang="en-US" dirty="0"/>
              <a:t>we again use append() [add last] and but use pop(0) [remove first]</a:t>
            </a:r>
          </a:p>
          <a:p>
            <a:pPr marL="457200" lvl="1" indent="0">
              <a:buNone/>
            </a:pPr>
            <a:r>
              <a:rPr lang="en-US" dirty="0"/>
              <a:t>queue = ["apple", "banana", "cherry"] #remember this is just a list</a:t>
            </a:r>
          </a:p>
          <a:p>
            <a:pPr marL="457200" lvl="1" indent="0">
              <a:buNone/>
            </a:pPr>
            <a:r>
              <a:rPr lang="en-US" dirty="0" err="1"/>
              <a:t>queue.append</a:t>
            </a:r>
            <a:r>
              <a:rPr lang="en-US" dirty="0"/>
              <a:t>("pineapple")  #append last</a:t>
            </a:r>
          </a:p>
          <a:p>
            <a:pPr lvl="2"/>
            <a:r>
              <a:rPr lang="en-US" dirty="0"/>
              <a:t>list is now: "apple", "banana", "cherry", "pineapple"	</a:t>
            </a:r>
          </a:p>
          <a:p>
            <a:pPr marL="457200" lvl="1" indent="0">
              <a:buNone/>
            </a:pPr>
            <a:r>
              <a:rPr lang="en-US" dirty="0"/>
              <a:t>print(</a:t>
            </a:r>
            <a:r>
              <a:rPr lang="en-US" dirty="0" err="1"/>
              <a:t>queue.pop</a:t>
            </a:r>
            <a:r>
              <a:rPr lang="en-US" dirty="0"/>
              <a:t>(0)) #remove first</a:t>
            </a:r>
          </a:p>
          <a:p>
            <a:pPr lvl="2"/>
            <a:r>
              <a:rPr lang="en-US" dirty="0"/>
              <a:t>output is apple 	 </a:t>
            </a:r>
          </a:p>
          <a:p>
            <a:pPr marL="457200" lvl="1" indent="0">
              <a:buNone/>
            </a:pPr>
            <a:r>
              <a:rPr lang="en-US" dirty="0"/>
              <a:t>print(queue)</a:t>
            </a:r>
          </a:p>
          <a:p>
            <a:pPr lvl="2"/>
            <a:r>
              <a:rPr lang="en-US" dirty="0"/>
              <a:t>output is   "banana", "cherry", "pineapple"</a:t>
            </a:r>
          </a:p>
          <a:p>
            <a:pPr marL="457200" lvl="1" indent="0">
              <a:buNone/>
            </a:pPr>
            <a:r>
              <a:rPr lang="en-US" dirty="0"/>
              <a:t>print(</a:t>
            </a:r>
            <a:r>
              <a:rPr lang="en-US" dirty="0" err="1"/>
              <a:t>queue.pop</a:t>
            </a:r>
            <a:r>
              <a:rPr lang="en-US" dirty="0"/>
              <a:t>(0))</a:t>
            </a:r>
          </a:p>
          <a:p>
            <a:pPr lvl="2"/>
            <a:r>
              <a:rPr lang="en-US" dirty="0"/>
              <a:t>output is banana 	</a:t>
            </a:r>
          </a:p>
          <a:p>
            <a:pPr marL="457200" lvl="1" indent="0">
              <a:buNone/>
            </a:pPr>
            <a:r>
              <a:rPr lang="en-US" dirty="0"/>
              <a:t>print(queue)</a:t>
            </a:r>
          </a:p>
          <a:p>
            <a:pPr lvl="2"/>
            <a:r>
              <a:rPr lang="en-US" dirty="0"/>
              <a:t>output is   "cherry", "pineapple"</a:t>
            </a:r>
          </a:p>
          <a:p>
            <a:pPr lvl="1"/>
            <a:endParaRPr lang="en-US" dirty="0"/>
          </a:p>
        </p:txBody>
      </p:sp>
    </p:spTree>
    <p:extLst>
      <p:ext uri="{BB962C8B-B14F-4D97-AF65-F5344CB8AC3E}">
        <p14:creationId xmlns:p14="http://schemas.microsoft.com/office/powerpoint/2010/main" val="14680805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python </a:t>
            </a:r>
            <a:r>
              <a:rPr lang="en-US" dirty="0" err="1"/>
              <a:t>deque</a:t>
            </a:r>
            <a:endParaRPr lang="en-US" dirty="0"/>
          </a:p>
        </p:txBody>
      </p:sp>
      <p:sp>
        <p:nvSpPr>
          <p:cNvPr id="3" name="Content Placeholder 2"/>
          <p:cNvSpPr>
            <a:spLocks noGrp="1"/>
          </p:cNvSpPr>
          <p:nvPr>
            <p:ph idx="1"/>
          </p:nvPr>
        </p:nvSpPr>
        <p:spPr/>
        <p:txBody>
          <a:bodyPr>
            <a:normAutofit fontScale="77500" lnSpcReduction="20000"/>
          </a:bodyPr>
          <a:lstStyle/>
          <a:p>
            <a:r>
              <a:rPr lang="en-US" dirty="0"/>
              <a:t>part of the High-performance container datatypes: collections</a:t>
            </a:r>
          </a:p>
          <a:p>
            <a:pPr lvl="1"/>
            <a:r>
              <a:rPr lang="en-US" dirty="0">
                <a:hlinkClick r:id="rId2"/>
              </a:rPr>
              <a:t>https://docs.python.org/2/library/collections.html</a:t>
            </a:r>
            <a:endParaRPr lang="en-US" dirty="0"/>
          </a:p>
          <a:p>
            <a:r>
              <a:rPr lang="en-US" dirty="0"/>
              <a:t>short example:</a:t>
            </a:r>
          </a:p>
          <a:p>
            <a:pPr marL="0" indent="0">
              <a:buNone/>
            </a:pPr>
            <a:r>
              <a:rPr lang="en-US" dirty="0"/>
              <a:t>from collections import </a:t>
            </a:r>
            <a:r>
              <a:rPr lang="en-US" dirty="0" err="1"/>
              <a:t>deque</a:t>
            </a:r>
            <a:endParaRPr lang="en-US" dirty="0"/>
          </a:p>
          <a:p>
            <a:pPr marL="0" indent="0">
              <a:buNone/>
            </a:pPr>
            <a:r>
              <a:rPr lang="en-US" dirty="0"/>
              <a:t>d = </a:t>
            </a:r>
            <a:r>
              <a:rPr lang="en-US" dirty="0" err="1"/>
              <a:t>deque</a:t>
            </a:r>
            <a:r>
              <a:rPr lang="en-US" dirty="0"/>
              <a:t>(["apple", "banana"])    # make a new </a:t>
            </a:r>
            <a:r>
              <a:rPr lang="en-US" dirty="0" err="1"/>
              <a:t>deque</a:t>
            </a:r>
            <a:r>
              <a:rPr lang="en-US" dirty="0"/>
              <a:t> with two items</a:t>
            </a:r>
          </a:p>
          <a:p>
            <a:pPr marL="0" indent="0">
              <a:buNone/>
            </a:pPr>
            <a:r>
              <a:rPr lang="en-US" dirty="0" err="1"/>
              <a:t>d.append</a:t>
            </a:r>
            <a:r>
              <a:rPr lang="en-US" dirty="0"/>
              <a:t>("cherry")    #note also </a:t>
            </a:r>
            <a:r>
              <a:rPr lang="en-US" dirty="0" err="1"/>
              <a:t>appendleft</a:t>
            </a:r>
            <a:r>
              <a:rPr lang="en-US"/>
              <a:t>()  </a:t>
            </a:r>
            <a:endParaRPr lang="en-US" dirty="0"/>
          </a:p>
          <a:p>
            <a:pPr marL="0" indent="0">
              <a:buNone/>
            </a:pPr>
            <a:r>
              <a:rPr lang="en-US" dirty="0"/>
              <a:t>for </a:t>
            </a:r>
            <a:r>
              <a:rPr lang="en-US" dirty="0" err="1"/>
              <a:t>elem</a:t>
            </a:r>
            <a:r>
              <a:rPr lang="en-US" dirty="0"/>
              <a:t> in d:           # iterate over the </a:t>
            </a:r>
            <a:r>
              <a:rPr lang="en-US" dirty="0" err="1"/>
              <a:t>deque's</a:t>
            </a:r>
            <a:r>
              <a:rPr lang="en-US" dirty="0"/>
              <a:t> elements</a:t>
            </a:r>
          </a:p>
          <a:p>
            <a:pPr marL="0" indent="0">
              <a:buNone/>
            </a:pPr>
            <a:r>
              <a:rPr lang="en-US" dirty="0"/>
              <a:t>  print </a:t>
            </a:r>
            <a:r>
              <a:rPr lang="en-US" dirty="0" err="1"/>
              <a:t>elem</a:t>
            </a:r>
            <a:endParaRPr lang="en-US" dirty="0"/>
          </a:p>
          <a:p>
            <a:r>
              <a:rPr lang="en-US" dirty="0"/>
              <a:t>output:</a:t>
            </a:r>
          </a:p>
          <a:p>
            <a:pPr marL="0" indent="0">
              <a:buNone/>
            </a:pPr>
            <a:r>
              <a:rPr lang="en-US" dirty="0"/>
              <a:t>cherry</a:t>
            </a:r>
          </a:p>
          <a:p>
            <a:pPr marL="0" indent="0">
              <a:buNone/>
            </a:pPr>
            <a:r>
              <a:rPr lang="en-US" dirty="0"/>
              <a:t>apple</a:t>
            </a:r>
          </a:p>
          <a:p>
            <a:pPr marL="0" indent="0">
              <a:buNone/>
            </a:pPr>
            <a:r>
              <a:rPr lang="en-US" dirty="0"/>
              <a:t>banana</a:t>
            </a:r>
          </a:p>
          <a:p>
            <a:pPr marL="0" indent="0">
              <a:buNone/>
            </a:pPr>
            <a:endParaRPr lang="en-US" dirty="0"/>
          </a:p>
        </p:txBody>
      </p:sp>
    </p:spTree>
    <p:extLst>
      <p:ext uri="{BB962C8B-B14F-4D97-AF65-F5344CB8AC3E}">
        <p14:creationId xmlns:p14="http://schemas.microsoft.com/office/powerpoint/2010/main" val="23855554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python </a:t>
            </a:r>
            <a:r>
              <a:rPr lang="en-US" dirty="0" err="1"/>
              <a:t>deque</a:t>
            </a:r>
            <a:r>
              <a:rPr lang="en-US" dirty="0"/>
              <a:t> (2)</a:t>
            </a:r>
          </a:p>
        </p:txBody>
      </p:sp>
      <p:sp>
        <p:nvSpPr>
          <p:cNvPr id="3" name="Content Placeholder 2"/>
          <p:cNvSpPr>
            <a:spLocks noGrp="1"/>
          </p:cNvSpPr>
          <p:nvPr>
            <p:ph idx="1"/>
          </p:nvPr>
        </p:nvSpPr>
        <p:spPr/>
        <p:txBody>
          <a:bodyPr/>
          <a:lstStyle/>
          <a:p>
            <a:r>
              <a:rPr lang="en-US" dirty="0"/>
              <a:t>we could also use a </a:t>
            </a:r>
            <a:r>
              <a:rPr lang="en-US" dirty="0" err="1"/>
              <a:t>deque</a:t>
            </a:r>
            <a:r>
              <a:rPr lang="en-US" dirty="0"/>
              <a:t> for stacks and queues</a:t>
            </a:r>
          </a:p>
          <a:p>
            <a:r>
              <a:rPr lang="en-US" dirty="0"/>
              <a:t>for a stack last-in first-out</a:t>
            </a:r>
          </a:p>
          <a:p>
            <a:pPr lvl="1"/>
            <a:r>
              <a:rPr lang="en-US" dirty="0"/>
              <a:t>append() [append last]</a:t>
            </a:r>
          </a:p>
          <a:p>
            <a:pPr lvl="1"/>
            <a:r>
              <a:rPr lang="en-US" dirty="0"/>
              <a:t>pop()  [remove last]</a:t>
            </a:r>
          </a:p>
          <a:p>
            <a:r>
              <a:rPr lang="en-US" dirty="0"/>
              <a:t>for the queue first-in first-out</a:t>
            </a:r>
          </a:p>
          <a:p>
            <a:pPr lvl="1"/>
            <a:r>
              <a:rPr lang="en-US" dirty="0"/>
              <a:t>append() [append last]</a:t>
            </a:r>
          </a:p>
          <a:p>
            <a:pPr lvl="1"/>
            <a:r>
              <a:rPr lang="en-US" dirty="0" err="1"/>
              <a:t>popleft</a:t>
            </a:r>
            <a:r>
              <a:rPr lang="en-US" dirty="0"/>
              <a:t>()  [remove first]</a:t>
            </a:r>
          </a:p>
          <a:p>
            <a:endParaRPr lang="en-US" dirty="0"/>
          </a:p>
        </p:txBody>
      </p:sp>
    </p:spTree>
    <p:extLst>
      <p:ext uri="{BB962C8B-B14F-4D97-AF65-F5344CB8AC3E}">
        <p14:creationId xmlns:p14="http://schemas.microsoft.com/office/powerpoint/2010/main" val="3142770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std</a:t>
            </a:r>
            <a:r>
              <a:rPr lang="en-US"/>
              <a:t>::list</a:t>
            </a:r>
          </a:p>
        </p:txBody>
      </p:sp>
      <p:sp>
        <p:nvSpPr>
          <p:cNvPr id="3" name="Content Placeholder 2"/>
          <p:cNvSpPr>
            <a:spLocks noGrp="1"/>
          </p:cNvSpPr>
          <p:nvPr>
            <p:ph idx="1"/>
          </p:nvPr>
        </p:nvSpPr>
        <p:spPr/>
        <p:txBody>
          <a:bodyPr>
            <a:normAutofit/>
          </a:bodyPr>
          <a:lstStyle/>
          <a:p>
            <a:r>
              <a:rPr lang="en-US"/>
              <a:t>Lists are sequence containers that allow constant time insert and erase operations anywhere within the sequence, and iteration in both directions.</a:t>
            </a:r>
          </a:p>
          <a:p>
            <a:pPr lvl="1"/>
            <a:r>
              <a:rPr lang="en-US"/>
              <a:t>List containers are implemented as double-linked list. </a:t>
            </a:r>
          </a:p>
          <a:p>
            <a:r>
              <a:rPr lang="en-US"/>
              <a:t>Note, there is a </a:t>
            </a:r>
            <a:r>
              <a:rPr lang="en-US" err="1"/>
              <a:t>forward_list</a:t>
            </a:r>
            <a:r>
              <a:rPr lang="en-US"/>
              <a:t>.  It's a single-linked lists.  It's smaller and more efficient, but only has forward iterators.</a:t>
            </a:r>
          </a:p>
        </p:txBody>
      </p:sp>
    </p:spTree>
    <p:extLst>
      <p:ext uri="{BB962C8B-B14F-4D97-AF65-F5344CB8AC3E}">
        <p14:creationId xmlns:p14="http://schemas.microsoft.com/office/powerpoint/2010/main" val="13589972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4243389" y="1676401"/>
            <a:ext cx="1735137" cy="237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0" hangingPunct="0">
              <a:spcBef>
                <a:spcPct val="50000"/>
              </a:spcBef>
            </a:pPr>
            <a:r>
              <a:rPr lang="en-US" altLang="en-US" sz="15000" b="1">
                <a:latin typeface="Tahoma" panose="020B0604030504040204" pitchFamily="34" charset="0"/>
              </a:rPr>
              <a:t>Q</a:t>
            </a:r>
          </a:p>
        </p:txBody>
      </p:sp>
      <p:sp>
        <p:nvSpPr>
          <p:cNvPr id="17411" name="Text Box 3"/>
          <p:cNvSpPr txBox="1">
            <a:spLocks noChangeArrowheads="1"/>
          </p:cNvSpPr>
          <p:nvPr/>
        </p:nvSpPr>
        <p:spPr bwMode="auto">
          <a:xfrm>
            <a:off x="6054725" y="2044701"/>
            <a:ext cx="1735138" cy="237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0" hangingPunct="0">
              <a:spcBef>
                <a:spcPct val="50000"/>
              </a:spcBef>
            </a:pPr>
            <a:r>
              <a:rPr lang="en-US" altLang="en-US" sz="15000" b="1">
                <a:latin typeface="Tahoma" panose="020B0604030504040204" pitchFamily="34" charset="0"/>
              </a:rPr>
              <a:t>A</a:t>
            </a:r>
          </a:p>
        </p:txBody>
      </p:sp>
      <p:sp>
        <p:nvSpPr>
          <p:cNvPr id="17412" name="Text Box 4"/>
          <p:cNvSpPr txBox="1">
            <a:spLocks noChangeArrowheads="1"/>
          </p:cNvSpPr>
          <p:nvPr/>
        </p:nvSpPr>
        <p:spPr bwMode="auto">
          <a:xfrm>
            <a:off x="5334000" y="2679701"/>
            <a:ext cx="1735138"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0" hangingPunct="0">
              <a:spcBef>
                <a:spcPct val="50000"/>
              </a:spcBef>
            </a:pPr>
            <a:r>
              <a:rPr lang="en-US" altLang="en-US" sz="10000" b="1">
                <a:latin typeface="Tahoma" panose="020B0604030504040204" pitchFamily="34" charset="0"/>
              </a:rPr>
              <a:t>&amp;</a:t>
            </a:r>
            <a:endParaRPr lang="en-US" altLang="en-US" sz="15000" b="1">
              <a:latin typeface="Tahoma" panose="020B0604030504040204" pitchFamily="34" charset="0"/>
            </a:endParaRPr>
          </a:p>
        </p:txBody>
      </p:sp>
    </p:spTree>
    <p:extLst>
      <p:ext uri="{BB962C8B-B14F-4D97-AF65-F5344CB8AC3E}">
        <p14:creationId xmlns:p14="http://schemas.microsoft.com/office/powerpoint/2010/main" val="42507488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9" fill="hold" grpId="0" nodeType="afterEffect">
                                  <p:stCondLst>
                                    <p:cond delay="500"/>
                                  </p:stCondLst>
                                  <p:childTnLst>
                                    <p:set>
                                      <p:cBhvr>
                                        <p:cTn id="6" dur="1" fill="hold">
                                          <p:stCondLst>
                                            <p:cond delay="0"/>
                                          </p:stCondLst>
                                        </p:cTn>
                                        <p:tgtEl>
                                          <p:spTgt spid="17410"/>
                                        </p:tgtEl>
                                        <p:attrNameLst>
                                          <p:attrName>style.visibility</p:attrName>
                                        </p:attrNameLst>
                                      </p:cBhvr>
                                      <p:to>
                                        <p:strVal val="visible"/>
                                      </p:to>
                                    </p:set>
                                    <p:anim calcmode="lin" valueType="num">
                                      <p:cBhvr additive="base">
                                        <p:cTn id="7" dur="500" fill="hold"/>
                                        <p:tgtEl>
                                          <p:spTgt spid="17410"/>
                                        </p:tgtEl>
                                        <p:attrNameLst>
                                          <p:attrName>ppt_x</p:attrName>
                                        </p:attrNameLst>
                                      </p:cBhvr>
                                      <p:tavLst>
                                        <p:tav tm="0">
                                          <p:val>
                                            <p:strVal val="0-#ppt_w/2"/>
                                          </p:val>
                                        </p:tav>
                                        <p:tav tm="100000">
                                          <p:val>
                                            <p:strVal val="#ppt_x"/>
                                          </p:val>
                                        </p:tav>
                                      </p:tavLst>
                                    </p:anim>
                                    <p:anim calcmode="lin" valueType="num">
                                      <p:cBhvr additive="base">
                                        <p:cTn id="8" dur="500" fill="hold"/>
                                        <p:tgtEl>
                                          <p:spTgt spid="17410"/>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1000"/>
                            </p:stCondLst>
                            <p:childTnLst>
                              <p:par>
                                <p:cTn id="10" presetID="2" presetClass="entr" presetSubtype="4" fill="hold" grpId="0" nodeType="afterEffect">
                                  <p:stCondLst>
                                    <p:cond delay="0"/>
                                  </p:stCondLst>
                                  <p:childTnLst>
                                    <p:set>
                                      <p:cBhvr>
                                        <p:cTn id="11" dur="1" fill="hold">
                                          <p:stCondLst>
                                            <p:cond delay="0"/>
                                          </p:stCondLst>
                                        </p:cTn>
                                        <p:tgtEl>
                                          <p:spTgt spid="17412"/>
                                        </p:tgtEl>
                                        <p:attrNameLst>
                                          <p:attrName>style.visibility</p:attrName>
                                        </p:attrNameLst>
                                      </p:cBhvr>
                                      <p:to>
                                        <p:strVal val="visible"/>
                                      </p:to>
                                    </p:set>
                                    <p:anim calcmode="lin" valueType="num">
                                      <p:cBhvr additive="base">
                                        <p:cTn id="12" dur="500" fill="hold"/>
                                        <p:tgtEl>
                                          <p:spTgt spid="17412"/>
                                        </p:tgtEl>
                                        <p:attrNameLst>
                                          <p:attrName>ppt_x</p:attrName>
                                        </p:attrNameLst>
                                      </p:cBhvr>
                                      <p:tavLst>
                                        <p:tav tm="0">
                                          <p:val>
                                            <p:strVal val="#ppt_x"/>
                                          </p:val>
                                        </p:tav>
                                        <p:tav tm="100000">
                                          <p:val>
                                            <p:strVal val="#ppt_x"/>
                                          </p:val>
                                        </p:tav>
                                      </p:tavLst>
                                    </p:anim>
                                    <p:anim calcmode="lin" valueType="num">
                                      <p:cBhvr additive="base">
                                        <p:cTn id="13" dur="500" fill="hold"/>
                                        <p:tgtEl>
                                          <p:spTgt spid="17412"/>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1500"/>
                            </p:stCondLst>
                            <p:childTnLst>
                              <p:par>
                                <p:cTn id="15" presetID="2" presetClass="entr" presetSubtype="6" fill="hold" grpId="0" nodeType="afterEffect">
                                  <p:stCondLst>
                                    <p:cond delay="0"/>
                                  </p:stCondLst>
                                  <p:childTnLst>
                                    <p:set>
                                      <p:cBhvr>
                                        <p:cTn id="16" dur="1" fill="hold">
                                          <p:stCondLst>
                                            <p:cond delay="0"/>
                                          </p:stCondLst>
                                        </p:cTn>
                                        <p:tgtEl>
                                          <p:spTgt spid="17411"/>
                                        </p:tgtEl>
                                        <p:attrNameLst>
                                          <p:attrName>style.visibility</p:attrName>
                                        </p:attrNameLst>
                                      </p:cBhvr>
                                      <p:to>
                                        <p:strVal val="visible"/>
                                      </p:to>
                                    </p:set>
                                    <p:anim calcmode="lin" valueType="num">
                                      <p:cBhvr additive="base">
                                        <p:cTn id="17" dur="500" fill="hold"/>
                                        <p:tgtEl>
                                          <p:spTgt spid="17411"/>
                                        </p:tgtEl>
                                        <p:attrNameLst>
                                          <p:attrName>ppt_x</p:attrName>
                                        </p:attrNameLst>
                                      </p:cBhvr>
                                      <p:tavLst>
                                        <p:tav tm="0">
                                          <p:val>
                                            <p:strVal val="1+#ppt_w/2"/>
                                          </p:val>
                                        </p:tav>
                                        <p:tav tm="100000">
                                          <p:val>
                                            <p:strVal val="#ppt_x"/>
                                          </p:val>
                                        </p:tav>
                                      </p:tavLst>
                                    </p:anim>
                                    <p:anim calcmode="lin" valueType="num">
                                      <p:cBhvr additive="base">
                                        <p:cTn id="18" dur="500" fill="hold"/>
                                        <p:tgtEl>
                                          <p:spTgt spid="174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autoUpdateAnimBg="0"/>
      <p:bldP spid="17411" grpId="0" autoUpdateAnimBg="0"/>
      <p:bldP spid="17412"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std:list</a:t>
            </a:r>
            <a:endParaRPr lang="en-US"/>
          </a:p>
        </p:txBody>
      </p:sp>
      <p:sp>
        <p:nvSpPr>
          <p:cNvPr id="3" name="Content Placeholder 2"/>
          <p:cNvSpPr>
            <a:spLocks noGrp="1"/>
          </p:cNvSpPr>
          <p:nvPr>
            <p:ph idx="1"/>
          </p:nvPr>
        </p:nvSpPr>
        <p:spPr/>
        <p:txBody>
          <a:bodyPr>
            <a:normAutofit fontScale="92500" lnSpcReduction="20000"/>
          </a:bodyPr>
          <a:lstStyle/>
          <a:p>
            <a:r>
              <a:rPr lang="en-US" dirty="0"/>
              <a:t>#include &lt;list&gt;</a:t>
            </a:r>
          </a:p>
          <a:p>
            <a:r>
              <a:rPr lang="en-US" dirty="0"/>
              <a:t>operations</a:t>
            </a:r>
          </a:p>
          <a:p>
            <a:pPr lvl="1"/>
            <a:r>
              <a:rPr lang="en-US" dirty="0"/>
              <a:t>empty: returns t/f if empty.</a:t>
            </a:r>
          </a:p>
          <a:p>
            <a:pPr lvl="1"/>
            <a:r>
              <a:rPr lang="en-US" dirty="0"/>
              <a:t>clear: empties the list.</a:t>
            </a:r>
          </a:p>
          <a:p>
            <a:pPr lvl="1"/>
            <a:r>
              <a:rPr lang="en-US" dirty="0" err="1"/>
              <a:t>push_front</a:t>
            </a:r>
            <a:r>
              <a:rPr lang="en-US" dirty="0"/>
              <a:t>: add at the beginning of the list</a:t>
            </a:r>
          </a:p>
          <a:p>
            <a:pPr lvl="1"/>
            <a:r>
              <a:rPr lang="en-US" dirty="0" err="1"/>
              <a:t>pop_front</a:t>
            </a:r>
            <a:r>
              <a:rPr lang="en-US" dirty="0"/>
              <a:t>: delete first element.  Note, no return value</a:t>
            </a:r>
          </a:p>
          <a:p>
            <a:pPr lvl="1"/>
            <a:r>
              <a:rPr lang="en-US" dirty="0"/>
              <a:t>front:  first element</a:t>
            </a:r>
          </a:p>
          <a:p>
            <a:pPr lvl="1"/>
            <a:r>
              <a:rPr lang="en-US" dirty="0"/>
              <a:t>back: last element</a:t>
            </a:r>
          </a:p>
          <a:p>
            <a:pPr lvl="1"/>
            <a:r>
              <a:rPr lang="en-US" dirty="0" err="1"/>
              <a:t>push_back</a:t>
            </a:r>
            <a:r>
              <a:rPr lang="en-US" dirty="0"/>
              <a:t>: add at the end of the list</a:t>
            </a:r>
          </a:p>
          <a:p>
            <a:pPr lvl="1"/>
            <a:r>
              <a:rPr lang="en-US" dirty="0" err="1"/>
              <a:t>pop_back</a:t>
            </a:r>
            <a:r>
              <a:rPr lang="en-US" dirty="0"/>
              <a:t>: delete the last element</a:t>
            </a:r>
          </a:p>
          <a:p>
            <a:pPr lvl="1"/>
            <a:r>
              <a:rPr lang="en-US" dirty="0"/>
              <a:t>insert:  using an iterator, insert a new element before it.</a:t>
            </a:r>
          </a:p>
          <a:p>
            <a:pPr lvl="1"/>
            <a:r>
              <a:rPr lang="en-US" dirty="0"/>
              <a:t>erase: using an iterator, remove that element.</a:t>
            </a:r>
          </a:p>
          <a:p>
            <a:pPr lvl="1"/>
            <a:r>
              <a:rPr lang="en-US" dirty="0"/>
              <a:t>remove:  given a value, removes all elements that are equal to the value.</a:t>
            </a:r>
          </a:p>
        </p:txBody>
      </p:sp>
    </p:spTree>
    <p:extLst>
      <p:ext uri="{BB962C8B-B14F-4D97-AF65-F5344CB8AC3E}">
        <p14:creationId xmlns:p14="http://schemas.microsoft.com/office/powerpoint/2010/main" val="10116307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std:list</a:t>
            </a:r>
            <a:r>
              <a:rPr lang="en-US"/>
              <a:t> example</a:t>
            </a:r>
          </a:p>
        </p:txBody>
      </p:sp>
      <p:sp>
        <p:nvSpPr>
          <p:cNvPr id="4" name="Content Placeholder 3"/>
          <p:cNvSpPr>
            <a:spLocks noGrp="1"/>
          </p:cNvSpPr>
          <p:nvPr>
            <p:ph sz="half" idx="1"/>
          </p:nvPr>
        </p:nvSpPr>
        <p:spPr/>
        <p:txBody>
          <a:bodyPr>
            <a:normAutofit fontScale="70000" lnSpcReduction="20000"/>
          </a:bodyPr>
          <a:lstStyle/>
          <a:p>
            <a:pPr marL="0" indent="0">
              <a:buNone/>
            </a:pPr>
            <a:r>
              <a:rPr lang="en-US"/>
              <a:t>#include &lt;</a:t>
            </a:r>
            <a:r>
              <a:rPr lang="en-US" err="1"/>
              <a:t>iostream</a:t>
            </a:r>
            <a:r>
              <a:rPr lang="en-US"/>
              <a:t>&gt;</a:t>
            </a:r>
          </a:p>
          <a:p>
            <a:pPr marL="0" indent="0">
              <a:buNone/>
            </a:pPr>
            <a:r>
              <a:rPr lang="en-US"/>
              <a:t>#include &lt;list&gt;</a:t>
            </a:r>
          </a:p>
          <a:p>
            <a:pPr marL="0" indent="0">
              <a:buNone/>
            </a:pPr>
            <a:endParaRPr lang="en-US"/>
          </a:p>
          <a:p>
            <a:pPr marL="0" indent="0">
              <a:buNone/>
            </a:pPr>
            <a:r>
              <a:rPr lang="en-US" err="1"/>
              <a:t>int</a:t>
            </a:r>
            <a:r>
              <a:rPr lang="en-US"/>
              <a:t> main () {</a:t>
            </a:r>
          </a:p>
          <a:p>
            <a:pPr marL="0" indent="0">
              <a:buNone/>
            </a:pPr>
            <a:r>
              <a:rPr lang="en-US" err="1"/>
              <a:t>std</a:t>
            </a:r>
            <a:r>
              <a:rPr lang="en-US"/>
              <a:t>::list&lt;</a:t>
            </a:r>
            <a:r>
              <a:rPr lang="en-US" err="1"/>
              <a:t>int</a:t>
            </a:r>
            <a:r>
              <a:rPr lang="en-US"/>
              <a:t>&gt; </a:t>
            </a:r>
            <a:r>
              <a:rPr lang="en-US" err="1"/>
              <a:t>mylist</a:t>
            </a:r>
            <a:r>
              <a:rPr lang="en-US"/>
              <a:t>(1,100); //add 1 element of 100</a:t>
            </a:r>
          </a:p>
          <a:p>
            <a:pPr marL="0" indent="0">
              <a:buNone/>
            </a:pPr>
            <a:r>
              <a:rPr lang="en-US" err="1"/>
              <a:t>mylist.push_front</a:t>
            </a:r>
            <a:r>
              <a:rPr lang="en-US"/>
              <a:t>(200);</a:t>
            </a:r>
          </a:p>
          <a:p>
            <a:pPr marL="0" indent="0">
              <a:buNone/>
            </a:pPr>
            <a:r>
              <a:rPr lang="en-US" err="1"/>
              <a:t>mylist.push_front</a:t>
            </a:r>
            <a:r>
              <a:rPr lang="en-US"/>
              <a:t>(300);</a:t>
            </a:r>
          </a:p>
          <a:p>
            <a:pPr marL="0" indent="0">
              <a:buNone/>
            </a:pPr>
            <a:r>
              <a:rPr lang="en-US"/>
              <a:t>  </a:t>
            </a:r>
            <a:r>
              <a:rPr lang="en-US" err="1"/>
              <a:t>std</a:t>
            </a:r>
            <a:r>
              <a:rPr lang="en-US"/>
              <a:t>::</a:t>
            </a:r>
            <a:r>
              <a:rPr lang="en-US" err="1"/>
              <a:t>cout</a:t>
            </a:r>
            <a:r>
              <a:rPr lang="en-US"/>
              <a:t> &lt;&lt; "</a:t>
            </a:r>
            <a:r>
              <a:rPr lang="en-US" err="1"/>
              <a:t>mylist</a:t>
            </a:r>
            <a:r>
              <a:rPr lang="en-US"/>
              <a:t> contains:";</a:t>
            </a:r>
          </a:p>
          <a:p>
            <a:pPr marL="0" indent="0">
              <a:buNone/>
            </a:pPr>
            <a:r>
              <a:rPr lang="en-US"/>
              <a:t>  for (</a:t>
            </a:r>
            <a:r>
              <a:rPr lang="en-US" err="1"/>
              <a:t>std</a:t>
            </a:r>
            <a:r>
              <a:rPr lang="en-US"/>
              <a:t>::list&lt;</a:t>
            </a:r>
            <a:r>
              <a:rPr lang="en-US" err="1"/>
              <a:t>int</a:t>
            </a:r>
            <a:r>
              <a:rPr lang="en-US"/>
              <a:t>&gt;::iterator it=</a:t>
            </a:r>
            <a:r>
              <a:rPr lang="en-US" err="1"/>
              <a:t>mylist.begin</a:t>
            </a:r>
            <a:r>
              <a:rPr lang="en-US"/>
              <a:t>(); </a:t>
            </a:r>
          </a:p>
          <a:p>
            <a:pPr marL="0" indent="0">
              <a:buNone/>
            </a:pPr>
            <a:r>
              <a:rPr lang="en-US"/>
              <a:t>         it != </a:t>
            </a:r>
            <a:r>
              <a:rPr lang="en-US" err="1"/>
              <a:t>mylist.end</a:t>
            </a:r>
            <a:r>
              <a:rPr lang="en-US"/>
              <a:t>(); ++it)</a:t>
            </a:r>
          </a:p>
          <a:p>
            <a:pPr marL="0" indent="0">
              <a:buNone/>
            </a:pPr>
            <a:r>
              <a:rPr lang="en-US"/>
              <a:t>    </a:t>
            </a:r>
            <a:r>
              <a:rPr lang="en-US" err="1"/>
              <a:t>std</a:t>
            </a:r>
            <a:r>
              <a:rPr lang="en-US"/>
              <a:t>::</a:t>
            </a:r>
            <a:r>
              <a:rPr lang="en-US" err="1"/>
              <a:t>cout</a:t>
            </a:r>
            <a:r>
              <a:rPr lang="en-US"/>
              <a:t> &lt;&lt; ' ' &lt;&lt; *it;</a:t>
            </a:r>
          </a:p>
          <a:p>
            <a:pPr marL="0" indent="0">
              <a:buNone/>
            </a:pPr>
            <a:r>
              <a:rPr lang="en-US" err="1"/>
              <a:t>std</a:t>
            </a:r>
            <a:r>
              <a:rPr lang="en-US"/>
              <a:t>::</a:t>
            </a:r>
            <a:r>
              <a:rPr lang="en-US" err="1"/>
              <a:t>cout</a:t>
            </a:r>
            <a:r>
              <a:rPr lang="en-US"/>
              <a:t> &lt;&lt; '\n';</a:t>
            </a:r>
          </a:p>
          <a:p>
            <a:pPr marL="0" indent="0">
              <a:buNone/>
            </a:pPr>
            <a:endParaRPr lang="en-US"/>
          </a:p>
        </p:txBody>
      </p:sp>
      <p:sp>
        <p:nvSpPr>
          <p:cNvPr id="5" name="Content Placeholder 4"/>
          <p:cNvSpPr>
            <a:spLocks noGrp="1"/>
          </p:cNvSpPr>
          <p:nvPr>
            <p:ph sz="half" idx="2"/>
          </p:nvPr>
        </p:nvSpPr>
        <p:spPr/>
        <p:txBody>
          <a:bodyPr>
            <a:normAutofit fontScale="70000" lnSpcReduction="20000"/>
          </a:bodyPr>
          <a:lstStyle/>
          <a:p>
            <a:pPr marL="0" indent="0">
              <a:buNone/>
            </a:pPr>
            <a:r>
              <a:rPr lang="en-US"/>
              <a:t>   </a:t>
            </a:r>
            <a:r>
              <a:rPr lang="en-US" err="1"/>
              <a:t>std</a:t>
            </a:r>
            <a:r>
              <a:rPr lang="en-US"/>
              <a:t>::</a:t>
            </a:r>
            <a:r>
              <a:rPr lang="en-US" err="1"/>
              <a:t>cout</a:t>
            </a:r>
            <a:r>
              <a:rPr lang="en-US"/>
              <a:t> &lt;&lt;"front is " &lt;&lt;</a:t>
            </a:r>
            <a:r>
              <a:rPr lang="en-US" err="1"/>
              <a:t>mylist.front</a:t>
            </a:r>
            <a:r>
              <a:rPr lang="en-US"/>
              <a:t>()&lt;&lt;'\n';</a:t>
            </a:r>
          </a:p>
          <a:p>
            <a:pPr marL="0" indent="0">
              <a:buNone/>
            </a:pPr>
            <a:r>
              <a:rPr lang="en-US"/>
              <a:t>  </a:t>
            </a:r>
            <a:r>
              <a:rPr lang="en-US" err="1"/>
              <a:t>mylist.pop_front</a:t>
            </a:r>
            <a:r>
              <a:rPr lang="en-US"/>
              <a:t>();</a:t>
            </a:r>
          </a:p>
          <a:p>
            <a:pPr marL="0" indent="0">
              <a:buNone/>
            </a:pPr>
            <a:r>
              <a:rPr lang="en-US"/>
              <a:t>  </a:t>
            </a:r>
            <a:r>
              <a:rPr lang="en-US" err="1"/>
              <a:t>std</a:t>
            </a:r>
            <a:r>
              <a:rPr lang="en-US"/>
              <a:t>::</a:t>
            </a:r>
            <a:r>
              <a:rPr lang="en-US" err="1"/>
              <a:t>cout</a:t>
            </a:r>
            <a:r>
              <a:rPr lang="en-US"/>
              <a:t> &lt;&lt;"front is " &lt;&lt;</a:t>
            </a:r>
            <a:r>
              <a:rPr lang="en-US" err="1"/>
              <a:t>mylist.front</a:t>
            </a:r>
            <a:r>
              <a:rPr lang="en-US"/>
              <a:t>()&lt;&lt;'\n';</a:t>
            </a:r>
          </a:p>
          <a:p>
            <a:pPr marL="0" indent="0">
              <a:buNone/>
            </a:pPr>
            <a:endParaRPr lang="en-US"/>
          </a:p>
          <a:p>
            <a:pPr marL="0" indent="0">
              <a:buNone/>
            </a:pPr>
            <a:r>
              <a:rPr lang="en-US"/>
              <a:t>  return 0;</a:t>
            </a:r>
          </a:p>
          <a:p>
            <a:pPr marL="0" indent="0">
              <a:buNone/>
            </a:pPr>
            <a:r>
              <a:rPr lang="en-US"/>
              <a:t>  </a:t>
            </a:r>
          </a:p>
          <a:p>
            <a:pPr marL="0" indent="0">
              <a:buNone/>
            </a:pPr>
            <a:r>
              <a:rPr lang="en-US"/>
              <a:t>}</a:t>
            </a:r>
          </a:p>
          <a:p>
            <a:r>
              <a:rPr lang="en-US"/>
              <a:t>output</a:t>
            </a:r>
          </a:p>
          <a:p>
            <a:pPr marL="0" indent="0">
              <a:buNone/>
            </a:pPr>
            <a:r>
              <a:rPr lang="en-US" err="1"/>
              <a:t>mylist</a:t>
            </a:r>
            <a:r>
              <a:rPr lang="en-US"/>
              <a:t> contains: 300 200 100</a:t>
            </a:r>
          </a:p>
          <a:p>
            <a:pPr marL="0" indent="0">
              <a:buNone/>
            </a:pPr>
            <a:r>
              <a:rPr lang="en-US"/>
              <a:t>front is 300</a:t>
            </a:r>
          </a:p>
          <a:p>
            <a:pPr marL="0" indent="0">
              <a:buNone/>
            </a:pPr>
            <a:r>
              <a:rPr lang="en-US"/>
              <a:t>front is 200</a:t>
            </a:r>
          </a:p>
          <a:p>
            <a:pPr marL="0" indent="0">
              <a:buNone/>
            </a:pPr>
            <a:endParaRPr lang="en-US"/>
          </a:p>
        </p:txBody>
      </p:sp>
    </p:spTree>
    <p:extLst>
      <p:ext uri="{BB962C8B-B14F-4D97-AF65-F5344CB8AC3E}">
        <p14:creationId xmlns:p14="http://schemas.microsoft.com/office/powerpoint/2010/main" val="2498865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std:stack</a:t>
            </a:r>
            <a:endParaRPr lang="en-US"/>
          </a:p>
        </p:txBody>
      </p:sp>
      <p:sp>
        <p:nvSpPr>
          <p:cNvPr id="3" name="Content Placeholder 2"/>
          <p:cNvSpPr>
            <a:spLocks noGrp="1"/>
          </p:cNvSpPr>
          <p:nvPr>
            <p:ph idx="1"/>
          </p:nvPr>
        </p:nvSpPr>
        <p:spPr/>
        <p:txBody>
          <a:bodyPr>
            <a:normAutofit fontScale="70000" lnSpcReduction="20000"/>
          </a:bodyPr>
          <a:lstStyle/>
          <a:p>
            <a:r>
              <a:rPr lang="en-US"/>
              <a:t>include &lt;stack&gt;</a:t>
            </a:r>
          </a:p>
          <a:p>
            <a:pPr lvl="1"/>
            <a:r>
              <a:rPr lang="en-US"/>
              <a:t>The underlining container class maybe a vector, </a:t>
            </a:r>
            <a:r>
              <a:rPr lang="en-US" err="1"/>
              <a:t>deque</a:t>
            </a:r>
            <a:r>
              <a:rPr lang="en-US"/>
              <a:t>, or a list.   The standard doesn't specify which one.  Only that it has a standard set of operations.</a:t>
            </a:r>
          </a:p>
          <a:p>
            <a:r>
              <a:rPr lang="en-US"/>
              <a:t>operations:</a:t>
            </a:r>
          </a:p>
          <a:p>
            <a:pPr lvl="1"/>
            <a:r>
              <a:rPr lang="en-US"/>
              <a:t>constructor: empty or with a list( ) to initialize the stack.</a:t>
            </a:r>
          </a:p>
          <a:p>
            <a:pPr lvl="2"/>
            <a:r>
              <a:rPr lang="en-US" err="1"/>
              <a:t>std</a:t>
            </a:r>
            <a:r>
              <a:rPr lang="en-US"/>
              <a:t>::stack&lt;</a:t>
            </a:r>
            <a:r>
              <a:rPr lang="en-US" err="1"/>
              <a:t>int</a:t>
            </a:r>
            <a:r>
              <a:rPr lang="en-US"/>
              <a:t>&gt; </a:t>
            </a:r>
            <a:r>
              <a:rPr lang="en-US" err="1"/>
              <a:t>mystack</a:t>
            </a:r>
            <a:r>
              <a:rPr lang="en-US"/>
              <a:t>;</a:t>
            </a:r>
          </a:p>
          <a:p>
            <a:pPr lvl="1"/>
            <a:r>
              <a:rPr lang="en-US"/>
              <a:t>bool empty()</a:t>
            </a:r>
          </a:p>
          <a:p>
            <a:pPr lvl="2"/>
            <a:r>
              <a:rPr lang="en-US" err="1"/>
              <a:t>mystack.empty</a:t>
            </a:r>
            <a:r>
              <a:rPr lang="en-US"/>
              <a:t>();</a:t>
            </a:r>
          </a:p>
          <a:p>
            <a:pPr lvl="1"/>
            <a:r>
              <a:rPr lang="en-US" err="1"/>
              <a:t>size_type</a:t>
            </a:r>
            <a:r>
              <a:rPr lang="en-US"/>
              <a:t> size()</a:t>
            </a:r>
          </a:p>
          <a:p>
            <a:pPr lvl="2"/>
            <a:r>
              <a:rPr lang="en-US"/>
              <a:t>basically </a:t>
            </a:r>
            <a:r>
              <a:rPr lang="en-US" err="1"/>
              <a:t>int</a:t>
            </a:r>
            <a:r>
              <a:rPr lang="en-US"/>
              <a:t> size, but more specific more other data structures.</a:t>
            </a:r>
          </a:p>
          <a:p>
            <a:pPr lvl="2"/>
            <a:r>
              <a:rPr lang="en-US" err="1"/>
              <a:t>mystack.size</a:t>
            </a:r>
            <a:r>
              <a:rPr lang="en-US"/>
              <a:t>();</a:t>
            </a:r>
          </a:p>
          <a:p>
            <a:pPr lvl="1"/>
            <a:r>
              <a:rPr lang="en-US"/>
              <a:t>void push ( value) </a:t>
            </a:r>
          </a:p>
          <a:p>
            <a:pPr lvl="2"/>
            <a:r>
              <a:rPr lang="en-US" err="1"/>
              <a:t>mystack.push</a:t>
            </a:r>
            <a:r>
              <a:rPr lang="en-US"/>
              <a:t>(10);</a:t>
            </a:r>
          </a:p>
          <a:p>
            <a:pPr lvl="1"/>
            <a:r>
              <a:rPr lang="en-US"/>
              <a:t>void pop()</a:t>
            </a:r>
          </a:p>
          <a:p>
            <a:pPr lvl="2"/>
            <a:r>
              <a:rPr lang="en-US" err="1"/>
              <a:t>mystack.pop</a:t>
            </a:r>
            <a:r>
              <a:rPr lang="en-US"/>
              <a:t>();  //can be called even only empty stacks.</a:t>
            </a:r>
          </a:p>
          <a:p>
            <a:pPr lvl="1"/>
            <a:r>
              <a:rPr lang="en-US"/>
              <a:t>type &amp; top</a:t>
            </a:r>
          </a:p>
          <a:p>
            <a:pPr lvl="2"/>
            <a:r>
              <a:rPr lang="en-US" err="1"/>
              <a:t>int</a:t>
            </a:r>
            <a:r>
              <a:rPr lang="en-US"/>
              <a:t> t = </a:t>
            </a:r>
            <a:r>
              <a:rPr lang="en-US" err="1"/>
              <a:t>mystack.top</a:t>
            </a:r>
            <a:r>
              <a:rPr lang="en-US"/>
              <a:t>();</a:t>
            </a:r>
          </a:p>
          <a:p>
            <a:pPr lvl="2"/>
            <a:r>
              <a:rPr lang="en-US" err="1"/>
              <a:t>mystack.top</a:t>
            </a:r>
            <a:r>
              <a:rPr lang="en-US"/>
              <a:t>() = 5;  //only if stack is not empty.</a:t>
            </a:r>
          </a:p>
        </p:txBody>
      </p:sp>
    </p:spTree>
    <p:extLst>
      <p:ext uri="{BB962C8B-B14F-4D97-AF65-F5344CB8AC3E}">
        <p14:creationId xmlns:p14="http://schemas.microsoft.com/office/powerpoint/2010/main" val="518261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std:stack</a:t>
            </a:r>
            <a:r>
              <a:rPr lang="en-US"/>
              <a:t> example</a:t>
            </a:r>
          </a:p>
        </p:txBody>
      </p:sp>
      <p:sp>
        <p:nvSpPr>
          <p:cNvPr id="3" name="Content Placeholder 2"/>
          <p:cNvSpPr>
            <a:spLocks noGrp="1"/>
          </p:cNvSpPr>
          <p:nvPr>
            <p:ph sz="half" idx="1"/>
          </p:nvPr>
        </p:nvSpPr>
        <p:spPr/>
        <p:txBody>
          <a:bodyPr>
            <a:normAutofit fontScale="55000" lnSpcReduction="20000"/>
          </a:bodyPr>
          <a:lstStyle/>
          <a:p>
            <a:pPr marL="0" indent="0">
              <a:buNone/>
            </a:pPr>
            <a:r>
              <a:rPr lang="en-US"/>
              <a:t>#include &lt;</a:t>
            </a:r>
            <a:r>
              <a:rPr lang="en-US" err="1"/>
              <a:t>iostream</a:t>
            </a:r>
            <a:r>
              <a:rPr lang="en-US"/>
              <a:t>&gt;</a:t>
            </a:r>
          </a:p>
          <a:p>
            <a:pPr marL="0" indent="0">
              <a:buNone/>
            </a:pPr>
            <a:r>
              <a:rPr lang="en-US"/>
              <a:t>#include &lt;stack&gt;</a:t>
            </a:r>
          </a:p>
          <a:p>
            <a:pPr marL="0" indent="0">
              <a:buNone/>
            </a:pPr>
            <a:r>
              <a:rPr lang="en-US" err="1"/>
              <a:t>int</a:t>
            </a:r>
            <a:r>
              <a:rPr lang="en-US"/>
              <a:t> main () {</a:t>
            </a:r>
          </a:p>
          <a:p>
            <a:pPr marL="0" indent="0">
              <a:buNone/>
            </a:pPr>
            <a:r>
              <a:rPr lang="en-US"/>
              <a:t>  </a:t>
            </a:r>
            <a:r>
              <a:rPr lang="en-US" err="1"/>
              <a:t>std</a:t>
            </a:r>
            <a:r>
              <a:rPr lang="en-US"/>
              <a:t>::stack&lt;</a:t>
            </a:r>
            <a:r>
              <a:rPr lang="en-US" err="1"/>
              <a:t>int</a:t>
            </a:r>
            <a:r>
              <a:rPr lang="en-US"/>
              <a:t>&gt; </a:t>
            </a:r>
            <a:r>
              <a:rPr lang="en-US" err="1"/>
              <a:t>mystack</a:t>
            </a:r>
            <a:r>
              <a:rPr lang="en-US"/>
              <a:t>;</a:t>
            </a:r>
          </a:p>
          <a:p>
            <a:pPr marL="0" indent="0">
              <a:buNone/>
            </a:pPr>
            <a:r>
              <a:rPr lang="en-US"/>
              <a:t>  for (</a:t>
            </a:r>
            <a:r>
              <a:rPr lang="en-US" err="1"/>
              <a:t>int</a:t>
            </a:r>
            <a:r>
              <a:rPr lang="en-US"/>
              <a:t> </a:t>
            </a:r>
            <a:r>
              <a:rPr lang="en-US" err="1"/>
              <a:t>i</a:t>
            </a:r>
            <a:r>
              <a:rPr lang="en-US"/>
              <a:t>=0; </a:t>
            </a:r>
            <a:r>
              <a:rPr lang="en-US" err="1"/>
              <a:t>i</a:t>
            </a:r>
            <a:r>
              <a:rPr lang="en-US"/>
              <a:t>&lt;5; ++</a:t>
            </a:r>
            <a:r>
              <a:rPr lang="en-US" err="1"/>
              <a:t>i</a:t>
            </a:r>
            <a:r>
              <a:rPr lang="en-US"/>
              <a:t>) </a:t>
            </a:r>
            <a:r>
              <a:rPr lang="en-US" err="1"/>
              <a:t>mystack.push</a:t>
            </a:r>
            <a:r>
              <a:rPr lang="en-US"/>
              <a:t>(</a:t>
            </a:r>
            <a:r>
              <a:rPr lang="en-US" err="1"/>
              <a:t>i</a:t>
            </a:r>
            <a:r>
              <a:rPr lang="en-US"/>
              <a:t>);</a:t>
            </a:r>
          </a:p>
          <a:p>
            <a:pPr marL="0" indent="0">
              <a:buNone/>
            </a:pPr>
            <a:endParaRPr lang="en-US"/>
          </a:p>
          <a:p>
            <a:pPr marL="0" indent="0">
              <a:buNone/>
            </a:pPr>
            <a:r>
              <a:rPr lang="en-US"/>
              <a:t>  </a:t>
            </a:r>
            <a:r>
              <a:rPr lang="en-US" err="1"/>
              <a:t>std</a:t>
            </a:r>
            <a:r>
              <a:rPr lang="en-US"/>
              <a:t>::</a:t>
            </a:r>
            <a:r>
              <a:rPr lang="en-US" err="1"/>
              <a:t>cout</a:t>
            </a:r>
            <a:r>
              <a:rPr lang="en-US"/>
              <a:t> &lt;&lt; "elements: ";</a:t>
            </a:r>
          </a:p>
          <a:p>
            <a:pPr marL="0" indent="0">
              <a:buNone/>
            </a:pPr>
            <a:r>
              <a:rPr lang="en-US"/>
              <a:t>  while (!</a:t>
            </a:r>
            <a:r>
              <a:rPr lang="en-US" err="1"/>
              <a:t>mystack.empty</a:t>
            </a:r>
            <a:r>
              <a:rPr lang="en-US"/>
              <a:t>())  {</a:t>
            </a:r>
          </a:p>
          <a:p>
            <a:pPr marL="0" indent="0">
              <a:buNone/>
            </a:pPr>
            <a:r>
              <a:rPr lang="en-US"/>
              <a:t>     </a:t>
            </a:r>
            <a:r>
              <a:rPr lang="en-US" err="1"/>
              <a:t>std</a:t>
            </a:r>
            <a:r>
              <a:rPr lang="en-US"/>
              <a:t>::</a:t>
            </a:r>
            <a:r>
              <a:rPr lang="en-US" err="1"/>
              <a:t>cout</a:t>
            </a:r>
            <a:r>
              <a:rPr lang="en-US"/>
              <a:t> &lt;&lt; ' ' &lt;&lt; </a:t>
            </a:r>
            <a:r>
              <a:rPr lang="en-US" err="1"/>
              <a:t>mystack.top</a:t>
            </a:r>
            <a:r>
              <a:rPr lang="en-US"/>
              <a:t>();</a:t>
            </a:r>
          </a:p>
          <a:p>
            <a:pPr marL="0" indent="0">
              <a:buNone/>
            </a:pPr>
            <a:r>
              <a:rPr lang="en-US"/>
              <a:t>     </a:t>
            </a:r>
            <a:r>
              <a:rPr lang="en-US" err="1"/>
              <a:t>mystack.pop</a:t>
            </a:r>
            <a:r>
              <a:rPr lang="en-US"/>
              <a:t>();</a:t>
            </a:r>
          </a:p>
          <a:p>
            <a:pPr marL="0" indent="0">
              <a:buNone/>
            </a:pPr>
            <a:r>
              <a:rPr lang="en-US"/>
              <a:t>  }</a:t>
            </a:r>
          </a:p>
          <a:p>
            <a:pPr marL="0" indent="0">
              <a:buNone/>
            </a:pPr>
            <a:r>
              <a:rPr lang="en-US"/>
              <a:t>  </a:t>
            </a:r>
            <a:r>
              <a:rPr lang="en-US" err="1"/>
              <a:t>std</a:t>
            </a:r>
            <a:r>
              <a:rPr lang="en-US"/>
              <a:t>::</a:t>
            </a:r>
            <a:r>
              <a:rPr lang="en-US" err="1"/>
              <a:t>cout</a:t>
            </a:r>
            <a:r>
              <a:rPr lang="en-US"/>
              <a:t> &lt;&lt; '\n';</a:t>
            </a:r>
          </a:p>
          <a:p>
            <a:pPr marL="0" indent="0">
              <a:buNone/>
            </a:pPr>
            <a:r>
              <a:rPr lang="en-US"/>
              <a:t>  return 0;</a:t>
            </a:r>
          </a:p>
          <a:p>
            <a:pPr marL="0" indent="0">
              <a:buNone/>
            </a:pPr>
            <a:r>
              <a:rPr lang="en-US"/>
              <a:t>}</a:t>
            </a:r>
          </a:p>
          <a:p>
            <a:pPr marL="0" indent="0">
              <a:buNone/>
            </a:pPr>
            <a:endParaRPr lang="en-US"/>
          </a:p>
        </p:txBody>
      </p:sp>
      <p:sp>
        <p:nvSpPr>
          <p:cNvPr id="4" name="Content Placeholder 3"/>
          <p:cNvSpPr>
            <a:spLocks noGrp="1"/>
          </p:cNvSpPr>
          <p:nvPr>
            <p:ph sz="half" idx="2"/>
          </p:nvPr>
        </p:nvSpPr>
        <p:spPr/>
        <p:txBody>
          <a:bodyPr/>
          <a:lstStyle/>
          <a:p>
            <a:r>
              <a:rPr lang="en-US"/>
              <a:t>output</a:t>
            </a:r>
          </a:p>
          <a:p>
            <a:pPr marL="0" indent="0">
              <a:buNone/>
            </a:pPr>
            <a:r>
              <a:rPr lang="fr-FR"/>
              <a:t>elements:  4 3 2 1 0</a:t>
            </a:r>
          </a:p>
          <a:p>
            <a:pPr marL="0" indent="0">
              <a:buNone/>
            </a:pPr>
            <a:endParaRPr lang="en-US"/>
          </a:p>
        </p:txBody>
      </p:sp>
    </p:spTree>
    <p:extLst>
      <p:ext uri="{BB962C8B-B14F-4D97-AF65-F5344CB8AC3E}">
        <p14:creationId xmlns:p14="http://schemas.microsoft.com/office/powerpoint/2010/main" val="2774603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std</a:t>
            </a:r>
            <a:r>
              <a:rPr lang="en-US"/>
              <a:t>: queue</a:t>
            </a:r>
          </a:p>
        </p:txBody>
      </p:sp>
      <p:sp>
        <p:nvSpPr>
          <p:cNvPr id="3" name="Content Placeholder 2"/>
          <p:cNvSpPr>
            <a:spLocks noGrp="1"/>
          </p:cNvSpPr>
          <p:nvPr>
            <p:ph idx="1"/>
          </p:nvPr>
        </p:nvSpPr>
        <p:spPr/>
        <p:txBody>
          <a:bodyPr>
            <a:normAutofit fontScale="70000" lnSpcReduction="20000"/>
          </a:bodyPr>
          <a:lstStyle/>
          <a:p>
            <a:r>
              <a:rPr lang="en-US"/>
              <a:t>include &lt;queue&gt;</a:t>
            </a:r>
          </a:p>
          <a:p>
            <a:pPr lvl="1"/>
            <a:r>
              <a:rPr lang="en-US"/>
              <a:t>The underlining container class maybe a </a:t>
            </a:r>
            <a:r>
              <a:rPr lang="en-US" err="1"/>
              <a:t>deque</a:t>
            </a:r>
            <a:r>
              <a:rPr lang="en-US"/>
              <a:t> or a list.   The standard doesn't specify which one.  Only that it has a standard set of operations.</a:t>
            </a:r>
          </a:p>
          <a:p>
            <a:r>
              <a:rPr lang="en-US"/>
              <a:t>operations:</a:t>
            </a:r>
          </a:p>
          <a:p>
            <a:pPr lvl="1"/>
            <a:r>
              <a:rPr lang="en-US"/>
              <a:t>constructor: empty or with a list( ) to initialize the stack.</a:t>
            </a:r>
          </a:p>
          <a:p>
            <a:pPr lvl="2"/>
            <a:r>
              <a:rPr lang="en-US" err="1"/>
              <a:t>std</a:t>
            </a:r>
            <a:r>
              <a:rPr lang="en-US"/>
              <a:t>::queue&lt;</a:t>
            </a:r>
            <a:r>
              <a:rPr lang="en-US" err="1"/>
              <a:t>int</a:t>
            </a:r>
            <a:r>
              <a:rPr lang="en-US"/>
              <a:t>&gt; </a:t>
            </a:r>
            <a:r>
              <a:rPr lang="en-US" err="1"/>
              <a:t>myqueue</a:t>
            </a:r>
            <a:r>
              <a:rPr lang="en-US"/>
              <a:t>;</a:t>
            </a:r>
          </a:p>
          <a:p>
            <a:pPr lvl="1"/>
            <a:r>
              <a:rPr lang="en-US"/>
              <a:t>bool empty()</a:t>
            </a:r>
          </a:p>
          <a:p>
            <a:pPr lvl="1"/>
            <a:r>
              <a:rPr lang="en-US" err="1"/>
              <a:t>size_type</a:t>
            </a:r>
            <a:r>
              <a:rPr lang="en-US"/>
              <a:t> size()</a:t>
            </a:r>
          </a:p>
          <a:p>
            <a:pPr lvl="2"/>
            <a:r>
              <a:rPr lang="en-US"/>
              <a:t>basically </a:t>
            </a:r>
            <a:r>
              <a:rPr lang="en-US" err="1"/>
              <a:t>int</a:t>
            </a:r>
            <a:r>
              <a:rPr lang="en-US"/>
              <a:t> size, but more specific more other data structures.</a:t>
            </a:r>
          </a:p>
          <a:p>
            <a:pPr lvl="2"/>
            <a:r>
              <a:rPr lang="en-US" err="1"/>
              <a:t>myqueue.size</a:t>
            </a:r>
            <a:r>
              <a:rPr lang="en-US"/>
              <a:t>();</a:t>
            </a:r>
          </a:p>
          <a:p>
            <a:pPr lvl="1"/>
            <a:r>
              <a:rPr lang="en-US"/>
              <a:t>void push ( value) </a:t>
            </a:r>
          </a:p>
          <a:p>
            <a:pPr lvl="2"/>
            <a:r>
              <a:rPr lang="en-US" err="1"/>
              <a:t>myqueue.push</a:t>
            </a:r>
            <a:r>
              <a:rPr lang="en-US"/>
              <a:t>(10);</a:t>
            </a:r>
          </a:p>
          <a:p>
            <a:pPr lvl="1"/>
            <a:r>
              <a:rPr lang="en-US"/>
              <a:t>void pop()</a:t>
            </a:r>
          </a:p>
          <a:p>
            <a:pPr lvl="2"/>
            <a:r>
              <a:rPr lang="en-US" err="1"/>
              <a:t>myqueue.pop</a:t>
            </a:r>
            <a:r>
              <a:rPr lang="en-US"/>
              <a:t>();  //can be called on empty queues.</a:t>
            </a:r>
          </a:p>
          <a:p>
            <a:pPr lvl="1"/>
            <a:r>
              <a:rPr lang="en-US"/>
              <a:t>type front</a:t>
            </a:r>
          </a:p>
          <a:p>
            <a:pPr lvl="2"/>
            <a:r>
              <a:rPr lang="en-US" err="1"/>
              <a:t>int</a:t>
            </a:r>
            <a:r>
              <a:rPr lang="en-US"/>
              <a:t> t = </a:t>
            </a:r>
            <a:r>
              <a:rPr lang="en-US" err="1"/>
              <a:t>myqueue.front</a:t>
            </a:r>
            <a:r>
              <a:rPr lang="en-US"/>
              <a:t>();</a:t>
            </a:r>
          </a:p>
          <a:p>
            <a:pPr lvl="1"/>
            <a:r>
              <a:rPr lang="en-US"/>
              <a:t>type back</a:t>
            </a:r>
          </a:p>
          <a:p>
            <a:pPr lvl="2"/>
            <a:r>
              <a:rPr lang="en-US" err="1"/>
              <a:t>int</a:t>
            </a:r>
            <a:r>
              <a:rPr lang="en-US"/>
              <a:t> t = </a:t>
            </a:r>
            <a:r>
              <a:rPr lang="en-US" err="1"/>
              <a:t>myqueue.back</a:t>
            </a:r>
            <a:r>
              <a:rPr lang="en-US"/>
              <a:t>();</a:t>
            </a:r>
          </a:p>
          <a:p>
            <a:endParaRPr lang="en-US"/>
          </a:p>
          <a:p>
            <a:endParaRPr lang="en-US"/>
          </a:p>
        </p:txBody>
      </p:sp>
    </p:spTree>
    <p:extLst>
      <p:ext uri="{BB962C8B-B14F-4D97-AF65-F5344CB8AC3E}">
        <p14:creationId xmlns:p14="http://schemas.microsoft.com/office/powerpoint/2010/main" val="3709008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std</a:t>
            </a:r>
            <a:r>
              <a:rPr lang="en-US"/>
              <a:t>: </a:t>
            </a:r>
            <a:r>
              <a:rPr lang="en-US" err="1"/>
              <a:t>priority_queue</a:t>
            </a:r>
            <a:endParaRPr lang="en-US"/>
          </a:p>
        </p:txBody>
      </p:sp>
      <p:sp>
        <p:nvSpPr>
          <p:cNvPr id="3" name="Content Placeholder 2"/>
          <p:cNvSpPr>
            <a:spLocks noGrp="1"/>
          </p:cNvSpPr>
          <p:nvPr>
            <p:ph idx="1"/>
          </p:nvPr>
        </p:nvSpPr>
        <p:spPr/>
        <p:txBody>
          <a:bodyPr/>
          <a:lstStyle/>
          <a:p>
            <a:r>
              <a:rPr lang="en-US"/>
              <a:t>which is a variant on the queue container.</a:t>
            </a:r>
          </a:p>
          <a:p>
            <a:r>
              <a:rPr lang="en-US"/>
              <a:t>Priority queues are a type of container adaptors, specifically designed such that its first element is always the greatest of the elements it contains, according to some strict weak ordering criterion.</a:t>
            </a:r>
          </a:p>
          <a:p>
            <a:r>
              <a:rPr lang="en-US"/>
              <a:t>two changes</a:t>
            </a:r>
          </a:p>
          <a:p>
            <a:pPr lvl="1"/>
            <a:r>
              <a:rPr lang="en-US" err="1"/>
              <a:t>std</a:t>
            </a:r>
            <a:r>
              <a:rPr lang="en-US"/>
              <a:t>::</a:t>
            </a:r>
            <a:r>
              <a:rPr lang="en-US" err="1"/>
              <a:t>priority_queue</a:t>
            </a:r>
            <a:r>
              <a:rPr lang="en-US"/>
              <a:t>&lt;</a:t>
            </a:r>
            <a:r>
              <a:rPr lang="en-US" err="1"/>
              <a:t>int</a:t>
            </a:r>
            <a:r>
              <a:rPr lang="en-US"/>
              <a:t>&gt; </a:t>
            </a:r>
            <a:r>
              <a:rPr lang="en-US" err="1"/>
              <a:t>mypq</a:t>
            </a:r>
            <a:r>
              <a:rPr lang="en-US"/>
              <a:t>;</a:t>
            </a:r>
          </a:p>
          <a:p>
            <a:pPr lvl="1"/>
            <a:r>
              <a:rPr lang="en-US"/>
              <a:t>use top() instead of front()</a:t>
            </a:r>
          </a:p>
        </p:txBody>
      </p:sp>
    </p:spTree>
    <p:extLst>
      <p:ext uri="{BB962C8B-B14F-4D97-AF65-F5344CB8AC3E}">
        <p14:creationId xmlns:p14="http://schemas.microsoft.com/office/powerpoint/2010/main" val="6360129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185</TotalTime>
  <Words>2834</Words>
  <Application>Microsoft Office PowerPoint</Application>
  <PresentationFormat>Widescreen</PresentationFormat>
  <Paragraphs>337</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Calibri Light</vt:lpstr>
      <vt:lpstr>Tahoma</vt:lpstr>
      <vt:lpstr>Office Theme</vt:lpstr>
      <vt:lpstr>COSC 2030</vt:lpstr>
      <vt:lpstr>Standard template library.</vt:lpstr>
      <vt:lpstr>std::list</vt:lpstr>
      <vt:lpstr>std:list</vt:lpstr>
      <vt:lpstr>std:list example</vt:lpstr>
      <vt:lpstr>std:stack</vt:lpstr>
      <vt:lpstr>std:stack example</vt:lpstr>
      <vt:lpstr>std: queue</vt:lpstr>
      <vt:lpstr>std: priority_queue</vt:lpstr>
      <vt:lpstr>queue examples</vt:lpstr>
      <vt:lpstr>std: vector</vt:lpstr>
      <vt:lpstr>std: deque</vt:lpstr>
      <vt:lpstr>std: deque example</vt:lpstr>
      <vt:lpstr>Question</vt:lpstr>
      <vt:lpstr>using a deque</vt:lpstr>
      <vt:lpstr>Java</vt:lpstr>
      <vt:lpstr>Java List</vt:lpstr>
      <vt:lpstr>Java code example</vt:lpstr>
      <vt:lpstr>Java List (2)</vt:lpstr>
      <vt:lpstr>Java List (3)</vt:lpstr>
      <vt:lpstr>Java Queue</vt:lpstr>
      <vt:lpstr>Java Queue code</vt:lpstr>
      <vt:lpstr>Java Deque</vt:lpstr>
      <vt:lpstr>Java Deque Code</vt:lpstr>
      <vt:lpstr>python list</vt:lpstr>
      <vt:lpstr>Python Stacks and queues.</vt:lpstr>
      <vt:lpstr>Python Stacks and queues (2)</vt:lpstr>
      <vt:lpstr>python deque</vt:lpstr>
      <vt:lpstr>python deque (2)</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COSC 2030</dc:title>
  <dc:creator>James S. Ward</dc:creator>
  <cp:lastModifiedBy>Jim Ward</cp:lastModifiedBy>
  <cp:revision>26</cp:revision>
  <dcterms:created xsi:type="dcterms:W3CDTF">2019-06-28T14:22:16Z</dcterms:created>
  <dcterms:modified xsi:type="dcterms:W3CDTF">2024-02-12T16:58:32Z</dcterms:modified>
</cp:coreProperties>
</file>